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5959A-7A7B-CFC2-148F-223F26B104F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C19B7D8-D383-B590-1251-3FD067B04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1D13AA5-0D4F-2B7A-8038-BA23D0DC04E5}"/>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EB1E8118-C625-14A2-921F-27EC8C8CCA8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AEAE5F-E7F4-062C-14D9-01132CD9B629}"/>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397757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6369B2-1C89-4703-92FD-9F90C1A432E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2FDFC52-AD07-FCA7-785C-D6950AC2330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BC81CE0-CD5C-B7F7-BF96-E6D937EEA269}"/>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EDEE535C-A661-DD31-6D19-5A46AC0356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B2C74FB-824F-A451-6DB3-40C24CFA1A37}"/>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426691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FCF94C1-B9C1-39A9-7B05-9CFCBCBE193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A3E2981-8268-1787-8B29-6D2A0BE473E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6850CE-E229-42BE-248A-CFB30E33A7BB}"/>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85C810EB-BEB8-2544-0F31-954DEF66D7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B71D606-CF32-CE2B-9D72-294F0A1FE991}"/>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149800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1B83BF-25C7-1A98-2ACF-D8B3E9A0B0B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B42C4B2-EF47-0FF7-F2C2-54D2F252E4A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7A8BF13-97A9-09B9-B0D5-41D35945E243}"/>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71450B3E-1A6E-F7B8-E63B-695388D733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B5C1C49-98AD-23B8-42B8-AE34FB52735B}"/>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151056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00CE4A-579A-3AE9-06B7-CDFC61E7958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463697-61F0-960A-F9B2-CBA0D85DD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8E9BD33-8A27-4760-1B90-2AE52BFF93E5}"/>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B332CE0A-95F6-6A3B-3851-754CA194D0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861B1C-E521-B652-EE41-F9A3BEE5ABC6}"/>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33477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20C72F-BAE9-58E2-7ACB-B5F141AB25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C14A684-F4E7-40B0-5F9B-DCEECCE7C82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4C3FEFC-E258-D389-9C60-407887A86E1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4C7B282-C78F-2BC4-460A-D71EF37D9F06}"/>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6" name="Θέση υποσέλιδου 5">
            <a:extLst>
              <a:ext uri="{FF2B5EF4-FFF2-40B4-BE49-F238E27FC236}">
                <a16:creationId xmlns:a16="http://schemas.microsoft.com/office/drawing/2014/main" id="{45A23700-FCC8-B56E-0E48-DF498DFA7B7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CADCF5-64B5-51CF-1A58-62354FFE07EC}"/>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310498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DA9EB-EA10-9AA8-6B24-C8E41B2862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A102B39-5A54-7FFD-213F-BBA39017DB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252F66F-5840-5A51-E0AC-FE36987AADE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5C83A80-1A60-4C2C-F7BC-60D158030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3307A53-3466-B6BF-CC6B-38DC8F20DAB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0B9C2E4-FBB2-94E1-AFB4-71123CBCB4BD}"/>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8" name="Θέση υποσέλιδου 7">
            <a:extLst>
              <a:ext uri="{FF2B5EF4-FFF2-40B4-BE49-F238E27FC236}">
                <a16:creationId xmlns:a16="http://schemas.microsoft.com/office/drawing/2014/main" id="{2BE75A60-E4F3-62B7-5967-5AAAF02D831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75A4B7D-08E4-69E0-EAFE-708ED109E2ED}"/>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410143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42C8EB-6C13-F9E7-6978-DB77C33F50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C5E054B-9338-BA4E-C59A-75E8A1B98441}"/>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4" name="Θέση υποσέλιδου 3">
            <a:extLst>
              <a:ext uri="{FF2B5EF4-FFF2-40B4-BE49-F238E27FC236}">
                <a16:creationId xmlns:a16="http://schemas.microsoft.com/office/drawing/2014/main" id="{BA895E2C-4122-E62A-4E16-D26596302B9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E67A36-093A-2CD0-0052-FA7F721DDFA2}"/>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194977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844CDF0-A392-73BB-487F-90A1B6975BC1}"/>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3" name="Θέση υποσέλιδου 2">
            <a:extLst>
              <a:ext uri="{FF2B5EF4-FFF2-40B4-BE49-F238E27FC236}">
                <a16:creationId xmlns:a16="http://schemas.microsoft.com/office/drawing/2014/main" id="{E476E978-DBB0-16E8-B972-84C836EFD23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FBADEE7-DAE5-8A87-7503-6FA15C47510F}"/>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62806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A9AA1-2862-522C-294D-E37BD60BE5E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4F1F94F-A1A1-D9BE-1574-5F4926F65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42B8907-7774-A2DA-E519-3944080C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60BFCEB-7797-50AC-C8DB-A7AE862BB674}"/>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6" name="Θέση υποσέλιδου 5">
            <a:extLst>
              <a:ext uri="{FF2B5EF4-FFF2-40B4-BE49-F238E27FC236}">
                <a16:creationId xmlns:a16="http://schemas.microsoft.com/office/drawing/2014/main" id="{602A892C-43F8-A491-E5D0-8B949AA58EC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4CA6313-2773-521F-1FED-B47730BFD0DC}"/>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276370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EF43BC-AC82-374C-B3CF-7EDA98C61F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1627C3A-2520-916E-B6B2-FF89A8239D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7061619-F9C7-8F22-24A8-89593C602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E6382C1-AFC7-4764-C989-7624A44EA0B9}"/>
              </a:ext>
            </a:extLst>
          </p:cNvPr>
          <p:cNvSpPr>
            <a:spLocks noGrp="1"/>
          </p:cNvSpPr>
          <p:nvPr>
            <p:ph type="dt" sz="half" idx="10"/>
          </p:nvPr>
        </p:nvSpPr>
        <p:spPr/>
        <p:txBody>
          <a:bodyPr/>
          <a:lstStyle/>
          <a:p>
            <a:fld id="{8DC4B1DC-6E20-4F30-9221-4D2E381155E5}" type="datetimeFigureOut">
              <a:rPr lang="el-GR" smtClean="0"/>
              <a:t>21/5/2025</a:t>
            </a:fld>
            <a:endParaRPr lang="el-GR"/>
          </a:p>
        </p:txBody>
      </p:sp>
      <p:sp>
        <p:nvSpPr>
          <p:cNvPr id="6" name="Θέση υποσέλιδου 5">
            <a:extLst>
              <a:ext uri="{FF2B5EF4-FFF2-40B4-BE49-F238E27FC236}">
                <a16:creationId xmlns:a16="http://schemas.microsoft.com/office/drawing/2014/main" id="{3D807CE1-669A-F694-4C3D-03BEE738682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B5C5EE-6923-BDDF-A42A-DDBC27793495}"/>
              </a:ext>
            </a:extLst>
          </p:cNvPr>
          <p:cNvSpPr>
            <a:spLocks noGrp="1"/>
          </p:cNvSpPr>
          <p:nvPr>
            <p:ph type="sldNum" sz="quarter" idx="12"/>
          </p:nvPr>
        </p:nvSpPr>
        <p:spPr/>
        <p:txBody>
          <a:bodyPr/>
          <a:lstStyle/>
          <a:p>
            <a:fld id="{0533103D-911F-44AA-A623-C46771C747CC}" type="slidenum">
              <a:rPr lang="el-GR" smtClean="0"/>
              <a:t>‹#›</a:t>
            </a:fld>
            <a:endParaRPr lang="el-GR"/>
          </a:p>
        </p:txBody>
      </p:sp>
    </p:spTree>
    <p:extLst>
      <p:ext uri="{BB962C8B-B14F-4D97-AF65-F5344CB8AC3E}">
        <p14:creationId xmlns:p14="http://schemas.microsoft.com/office/powerpoint/2010/main" val="269026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C8A3DBC-ED03-B81B-121D-AA36554FF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1952433-3F14-11A6-2D80-67818BBAC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55F4546-8C17-4DC6-F835-25EBB4505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4B1DC-6E20-4F30-9221-4D2E381155E5}" type="datetimeFigureOut">
              <a:rPr lang="el-GR" smtClean="0"/>
              <a:t>21/5/2025</a:t>
            </a:fld>
            <a:endParaRPr lang="el-GR"/>
          </a:p>
        </p:txBody>
      </p:sp>
      <p:sp>
        <p:nvSpPr>
          <p:cNvPr id="5" name="Θέση υποσέλιδου 4">
            <a:extLst>
              <a:ext uri="{FF2B5EF4-FFF2-40B4-BE49-F238E27FC236}">
                <a16:creationId xmlns:a16="http://schemas.microsoft.com/office/drawing/2014/main" id="{8E1D6E4B-F1B0-3521-1771-5ECC4C376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BEE3FD3-75E0-0A79-733E-EBA7D59E71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103D-911F-44AA-A623-C46771C747CC}" type="slidenum">
              <a:rPr lang="el-GR" smtClean="0"/>
              <a:t>‹#›</a:t>
            </a:fld>
            <a:endParaRPr lang="el-GR"/>
          </a:p>
        </p:txBody>
      </p:sp>
    </p:spTree>
    <p:extLst>
      <p:ext uri="{BB962C8B-B14F-4D97-AF65-F5344CB8AC3E}">
        <p14:creationId xmlns:p14="http://schemas.microsoft.com/office/powerpoint/2010/main" val="414724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ADFF50-3C88-E067-B534-2AE74864D083}"/>
              </a:ext>
            </a:extLst>
          </p:cNvPr>
          <p:cNvSpPr>
            <a:spLocks noGrp="1"/>
          </p:cNvSpPr>
          <p:nvPr>
            <p:ph type="ctrTitle"/>
          </p:nvPr>
        </p:nvSpPr>
        <p:spPr>
          <a:xfrm>
            <a:off x="1524000" y="313958"/>
            <a:ext cx="9144000" cy="5792508"/>
          </a:xfrm>
        </p:spPr>
        <p:txBody>
          <a:bodyPr>
            <a:normAutofit/>
          </a:bodyPr>
          <a:lstStyle/>
          <a:p>
            <a:pPr>
              <a:lnSpc>
                <a:spcPct val="100000"/>
              </a:lnSpc>
            </a:pPr>
            <a:br>
              <a:rPr lang="el-GR" sz="1600" dirty="0"/>
            </a:br>
            <a:br>
              <a:rPr lang="en-US" sz="1600" dirty="0"/>
            </a:br>
            <a:endParaRPr lang="el-GR" sz="1600" dirty="0"/>
          </a:p>
        </p:txBody>
      </p:sp>
      <p:pic>
        <p:nvPicPr>
          <p:cNvPr id="4" name="Εικόνα 3">
            <a:extLst>
              <a:ext uri="{FF2B5EF4-FFF2-40B4-BE49-F238E27FC236}">
                <a16:creationId xmlns:a16="http://schemas.microsoft.com/office/drawing/2014/main" id="{F4563839-B5FB-99D2-A7A2-230E29FB4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BB062F9A-DA1C-753C-1C43-2590F36AFF55}"/>
              </a:ext>
            </a:extLst>
          </p:cNvPr>
          <p:cNvSpPr txBox="1"/>
          <p:nvPr/>
        </p:nvSpPr>
        <p:spPr>
          <a:xfrm>
            <a:off x="327039" y="0"/>
            <a:ext cx="10584278" cy="7294305"/>
          </a:xfrm>
          <a:prstGeom prst="rect">
            <a:avLst/>
          </a:prstGeom>
          <a:noFill/>
        </p:spPr>
        <p:txBody>
          <a:bodyPr wrap="square" rtlCol="0">
            <a:spAutoFit/>
          </a:bodyPr>
          <a:lstStyle/>
          <a:p>
            <a:pPr algn="ctr"/>
            <a:br>
              <a:rPr lang="el-GR" sz="1800" dirty="0">
                <a:latin typeface="+mn-lt"/>
              </a:rPr>
            </a:br>
            <a:r>
              <a:rPr lang="el-GR" b="1" u="sng" dirty="0">
                <a:effectLst>
                  <a:outerShdw blurRad="38100" dist="38100" dir="2700000" algn="tl">
                    <a:srgbClr val="000000">
                      <a:alpha val="43137"/>
                    </a:srgbClr>
                  </a:outerShdw>
                </a:effectLst>
                <a:highlight>
                  <a:srgbClr val="C0C0C0"/>
                </a:highlight>
                <a:latin typeface="Arial Black" panose="020B0A04020102020204" pitchFamily="34" charset="0"/>
              </a:rPr>
              <a:t>Πρωτότυπες Μαντινάδες</a:t>
            </a:r>
            <a:br>
              <a:rPr lang="el-GR" sz="1800" dirty="0">
                <a:latin typeface="+mn-lt"/>
              </a:rPr>
            </a:br>
            <a:br>
              <a:rPr lang="el-GR" sz="1800" dirty="0">
                <a:latin typeface="+mn-lt"/>
              </a:rPr>
            </a:br>
            <a:r>
              <a:rPr lang="el-GR" sz="1800" dirty="0">
                <a:highlight>
                  <a:srgbClr val="000000"/>
                </a:highlight>
                <a:latin typeface="+mn-lt"/>
              </a:rPr>
              <a:t> </a:t>
            </a:r>
            <a:r>
              <a:rPr lang="el-GR" sz="1800" b="1" dirty="0">
                <a:solidFill>
                  <a:schemeClr val="bg1"/>
                </a:solidFill>
                <a:highlight>
                  <a:srgbClr val="000000"/>
                </a:highlight>
                <a:latin typeface="Bahnschrift SemiBold" panose="020B0502040204020203" pitchFamily="34" charset="0"/>
              </a:rPr>
              <a:t>Φέτος αποφασίσαμε με το Γυμνάσιό μας, </a:t>
            </a:r>
            <a:br>
              <a:rPr lang="en-US"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να δείξουμε τον τόπο μας και τον πολιτισμό μας...</a:t>
            </a:r>
            <a:br>
              <a:rPr lang="el-GR" sz="1800" b="1" dirty="0">
                <a:solidFill>
                  <a:schemeClr val="bg1"/>
                </a:solidFill>
                <a:highlight>
                  <a:srgbClr val="000000"/>
                </a:highlight>
                <a:latin typeface="Bahnschrift SemiBold" panose="020B0502040204020203" pitchFamily="34" charset="0"/>
              </a:rPr>
            </a:br>
            <a:br>
              <a:rPr lang="en-US"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Ταξίδι διαδικτυακό, την Κάρπαθο προβάλλει,</a:t>
            </a:r>
            <a:r>
              <a:rPr lang="el-GR" sz="1800" b="1" dirty="0">
                <a:solidFill>
                  <a:schemeClr val="bg1"/>
                </a:solidFill>
                <a:latin typeface="Bahnschrift SemiBold" panose="020B0502040204020203" pitchFamily="34" charset="0"/>
              </a:rPr>
              <a:t>  </a:t>
            </a:r>
            <a:br>
              <a:rPr lang="en-US"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όλοι να τη γνωρίσουνε, στόχο έχουμε βάλει.</a:t>
            </a:r>
            <a:br>
              <a:rPr lang="el-GR" sz="1800" b="1" dirty="0">
                <a:solidFill>
                  <a:schemeClr val="bg1"/>
                </a:solidFill>
                <a:highlight>
                  <a:srgbClr val="000000"/>
                </a:highlight>
                <a:latin typeface="Bahnschrift SemiBold" panose="020B0502040204020203" pitchFamily="34" charset="0"/>
              </a:rPr>
            </a:b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Ο επισκέπτης σαν θα ‘ρθει, πολλά θα συναντήσει,  </a:t>
            </a: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όμορφα μέρη, φαγητά, γλέντια συχνά θα ζήσει.</a:t>
            </a:r>
            <a:br>
              <a:rPr lang="el-GR" sz="1800" b="1" dirty="0">
                <a:solidFill>
                  <a:schemeClr val="bg1"/>
                </a:solidFill>
                <a:highlight>
                  <a:srgbClr val="000000"/>
                </a:highlight>
                <a:latin typeface="Bahnschrift SemiBold" panose="020B0502040204020203" pitchFamily="34" charset="0"/>
              </a:rPr>
            </a:b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Κάθε χωριό ξεχωριστό σε έθιμα και ήθη </a:t>
            </a: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που γίνονται συζήτηση σ’ όλης της γης τα πλήθη.</a:t>
            </a:r>
            <a:br>
              <a:rPr lang="el-GR" sz="1800" b="1" dirty="0">
                <a:solidFill>
                  <a:schemeClr val="bg1"/>
                </a:solidFill>
                <a:highlight>
                  <a:srgbClr val="000000"/>
                </a:highlight>
                <a:latin typeface="Bahnschrift SemiBold" panose="020B0502040204020203" pitchFamily="34" charset="0"/>
              </a:rPr>
            </a:b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Θες μακαρούνες, θες πουγκιά, θέλεις κρασί μοσχάτο,  </a:t>
            </a: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που όταν την κούπα τραγουδούν το πίνεις άσπρο πάτο;</a:t>
            </a:r>
            <a:br>
              <a:rPr lang="el-GR" sz="1800" b="1" dirty="0">
                <a:solidFill>
                  <a:schemeClr val="bg1"/>
                </a:solidFill>
                <a:highlight>
                  <a:srgbClr val="000000"/>
                </a:highlight>
                <a:latin typeface="Bahnschrift SemiBold" panose="020B0502040204020203" pitchFamily="34" charset="0"/>
              </a:rPr>
            </a:b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Στην Κάρπαθο πρωτότυπες είναι οι μαντινάδες,  </a:t>
            </a: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στις λύπες μα και στις χαρές, τις φτιάχνουμε αράδες.</a:t>
            </a:r>
            <a:br>
              <a:rPr lang="el-GR" sz="1800" b="1" dirty="0">
                <a:solidFill>
                  <a:schemeClr val="bg1"/>
                </a:solidFill>
                <a:highlight>
                  <a:srgbClr val="000000"/>
                </a:highlight>
                <a:latin typeface="Bahnschrift SemiBold" panose="020B0502040204020203" pitchFamily="34" charset="0"/>
              </a:rPr>
            </a:b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 Αυτή η ενασχόληση, πολλά θα μας προσφέρει </a:t>
            </a:r>
            <a:br>
              <a:rPr lang="el-GR" sz="1800" b="1" dirty="0">
                <a:solidFill>
                  <a:schemeClr val="bg1"/>
                </a:solidFill>
                <a:highlight>
                  <a:srgbClr val="000000"/>
                </a:highlight>
                <a:latin typeface="Bahnschrift SemiBold" panose="020B0502040204020203" pitchFamily="34" charset="0"/>
              </a:rPr>
            </a:br>
            <a:r>
              <a:rPr lang="el-GR" sz="1800" b="1" dirty="0">
                <a:solidFill>
                  <a:schemeClr val="bg1"/>
                </a:solidFill>
                <a:highlight>
                  <a:srgbClr val="000000"/>
                </a:highlight>
                <a:latin typeface="Bahnschrift SemiBold" panose="020B0502040204020203" pitchFamily="34" charset="0"/>
              </a:rPr>
              <a:t>καθώς κι εμείς θα μάθουμε του τόπου άλλα μέρη.</a:t>
            </a:r>
          </a:p>
          <a:p>
            <a:pPr algn="ctr"/>
            <a:endParaRPr lang="el-GR" b="1" dirty="0">
              <a:solidFill>
                <a:schemeClr val="bg1"/>
              </a:solidFill>
              <a:highlight>
                <a:srgbClr val="000000"/>
              </a:highlight>
              <a:latin typeface="Bahnschrift SemiBold" panose="020B0502040204020203" pitchFamily="34" charset="0"/>
            </a:endParaRPr>
          </a:p>
          <a:p>
            <a:pPr algn="r"/>
            <a:r>
              <a:rPr lang="el-GR" b="1" dirty="0">
                <a:solidFill>
                  <a:schemeClr val="bg1"/>
                </a:solidFill>
                <a:highlight>
                  <a:srgbClr val="000000"/>
                </a:highlight>
                <a:latin typeface="Bahnschrift SemiBold" panose="020B0502040204020203" pitchFamily="34" charset="0"/>
              </a:rPr>
              <a:t>Κων/νος Παπαδόπουλος</a:t>
            </a:r>
            <a:br>
              <a:rPr lang="el-GR" sz="1800" b="1" dirty="0">
                <a:solidFill>
                  <a:schemeClr val="bg1"/>
                </a:solidFill>
                <a:highlight>
                  <a:srgbClr val="000000"/>
                </a:highlight>
                <a:latin typeface="Bahnschrift SemiBold" panose="020B0502040204020203" pitchFamily="34" charset="0"/>
              </a:rPr>
            </a:br>
            <a:endParaRPr lang="el-GR" b="1" dirty="0">
              <a:solidFill>
                <a:schemeClr val="bg1"/>
              </a:solidFill>
              <a:highlight>
                <a:srgbClr val="000000"/>
              </a:highlight>
              <a:latin typeface="Bahnschrift SemiBold" panose="020B0502040204020203" pitchFamily="34" charset="0"/>
            </a:endParaRPr>
          </a:p>
        </p:txBody>
      </p:sp>
    </p:spTree>
    <p:extLst>
      <p:ext uri="{BB962C8B-B14F-4D97-AF65-F5344CB8AC3E}">
        <p14:creationId xmlns:p14="http://schemas.microsoft.com/office/powerpoint/2010/main" val="2188781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81399B7-EF23-8F73-E0E0-88D9F060E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132"/>
            <a:ext cx="12192000" cy="7748572"/>
          </a:xfrm>
          <a:prstGeom prst="rect">
            <a:avLst/>
          </a:prstGeom>
        </p:spPr>
      </p:pic>
      <p:sp>
        <p:nvSpPr>
          <p:cNvPr id="5" name="TextBox 4">
            <a:extLst>
              <a:ext uri="{FF2B5EF4-FFF2-40B4-BE49-F238E27FC236}">
                <a16:creationId xmlns:a16="http://schemas.microsoft.com/office/drawing/2014/main" id="{88DCF036-8FA8-4457-906F-FEFD41F0CA6E}"/>
              </a:ext>
            </a:extLst>
          </p:cNvPr>
          <p:cNvSpPr txBox="1"/>
          <p:nvPr/>
        </p:nvSpPr>
        <p:spPr>
          <a:xfrm>
            <a:off x="887506" y="-58445"/>
            <a:ext cx="6598024" cy="7101111"/>
          </a:xfrm>
          <a:prstGeom prst="rect">
            <a:avLst/>
          </a:prstGeom>
          <a:noFill/>
        </p:spPr>
        <p:txBody>
          <a:bodyPr wrap="square">
            <a:spAutoFit/>
          </a:bodyPr>
          <a:lstStyle/>
          <a:p>
            <a:pPr>
              <a:lnSpc>
                <a:spcPct val="107000"/>
              </a:lnSpc>
            </a:pPr>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a:solidFill>
                  <a:schemeClr val="bg1"/>
                </a:solidFill>
                <a:highlight>
                  <a:srgbClr val="000000"/>
                </a:highlight>
                <a:latin typeface="Bahnschrift SemiBold" panose="020B0502040204020203" pitchFamily="34" charset="0"/>
              </a:rPr>
              <a:t>Η Κάρπαθος κι </a:t>
            </a:r>
            <a:r>
              <a:rPr lang="el-GR" b="1" dirty="0" err="1">
                <a:solidFill>
                  <a:schemeClr val="bg1"/>
                </a:solidFill>
                <a:highlight>
                  <a:srgbClr val="000000"/>
                </a:highlight>
                <a:latin typeface="Bahnschrift SemiBold" panose="020B0502040204020203" pitchFamily="34" charset="0"/>
              </a:rPr>
              <a:t>Νικαριά</a:t>
            </a:r>
            <a:r>
              <a:rPr lang="el-GR" b="1" dirty="0">
                <a:solidFill>
                  <a:schemeClr val="bg1"/>
                </a:solidFill>
                <a:highlight>
                  <a:srgbClr val="000000"/>
                </a:highlight>
                <a:latin typeface="Bahnschrift SemiBold" panose="020B0502040204020203" pitchFamily="34" charset="0"/>
              </a:rPr>
              <a:t> πλέκουν μαζί στεφάνι,</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με νήμα απ’ την παράδοση και χρώμα απ’ το λιμάνι.</a:t>
            </a:r>
          </a:p>
          <a:p>
            <a:endParaRPr lang="el-GR" b="1" dirty="0">
              <a:solidFill>
                <a:schemeClr val="bg1"/>
              </a:solidFill>
              <a:highlight>
                <a:srgbClr val="000000"/>
              </a:highlight>
              <a:latin typeface="Bahnschrift SemiBold" panose="020B0502040204020203" pitchFamily="34" charset="0"/>
            </a:endParaRPr>
          </a:p>
          <a:p>
            <a:r>
              <a:rPr lang="el-GR" b="1" dirty="0">
                <a:solidFill>
                  <a:schemeClr val="bg1"/>
                </a:solidFill>
                <a:highlight>
                  <a:srgbClr val="000000"/>
                </a:highlight>
                <a:latin typeface="Bahnschrift SemiBold" panose="020B0502040204020203" pitchFamily="34" charset="0"/>
              </a:rPr>
              <a:t>Στη θάλασσα καθρεφτίζεται η ιστορία του τόπου,</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και κάθε πέτρα κουβαλά τη μνήμη κάποιου ανθρώπου.</a:t>
            </a:r>
          </a:p>
          <a:p>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a:solidFill>
                  <a:schemeClr val="bg1"/>
                </a:solidFill>
                <a:highlight>
                  <a:srgbClr val="000000"/>
                </a:highlight>
                <a:latin typeface="Bahnschrift SemiBold" panose="020B0502040204020203" pitchFamily="34" charset="0"/>
              </a:rPr>
              <a:t>Από την Κάρπαθο στην </a:t>
            </a:r>
            <a:r>
              <a:rPr lang="el-GR" b="1" dirty="0" err="1">
                <a:solidFill>
                  <a:schemeClr val="bg1"/>
                </a:solidFill>
                <a:highlight>
                  <a:srgbClr val="000000"/>
                </a:highlight>
                <a:latin typeface="Bahnschrift SemiBold" panose="020B0502040204020203" pitchFamily="34" charset="0"/>
              </a:rPr>
              <a:t>Ικαριά</a:t>
            </a:r>
            <a:r>
              <a:rPr lang="el-GR" b="1" dirty="0">
                <a:solidFill>
                  <a:schemeClr val="bg1"/>
                </a:solidFill>
                <a:highlight>
                  <a:srgbClr val="000000"/>
                </a:highlight>
                <a:latin typeface="Bahnschrift SemiBold" panose="020B0502040204020203" pitchFamily="34" charset="0"/>
              </a:rPr>
              <a:t> περνάει ένα γιοφύρι, </a:t>
            </a:r>
          </a:p>
          <a:p>
            <a:pPr>
              <a:lnSpc>
                <a:spcPct val="107000"/>
              </a:lnSpc>
            </a:pPr>
            <a:r>
              <a:rPr lang="el-GR" b="1" dirty="0">
                <a:solidFill>
                  <a:schemeClr val="bg1"/>
                </a:solidFill>
                <a:highlight>
                  <a:srgbClr val="000000"/>
                </a:highlight>
                <a:latin typeface="Bahnschrift SemiBold" panose="020B0502040204020203" pitchFamily="34" charset="0"/>
              </a:rPr>
              <a:t>που το </a:t>
            </a:r>
            <a:r>
              <a:rPr lang="el-GR" b="1" dirty="0" err="1">
                <a:solidFill>
                  <a:schemeClr val="bg1"/>
                </a:solidFill>
                <a:highlight>
                  <a:srgbClr val="000000"/>
                </a:highlight>
                <a:latin typeface="Bahnschrift SemiBold" panose="020B0502040204020203" pitchFamily="34" charset="0"/>
              </a:rPr>
              <a:t>Αιγαιο</a:t>
            </a:r>
            <a:r>
              <a:rPr lang="el-GR" b="1" dirty="0">
                <a:solidFill>
                  <a:schemeClr val="bg1"/>
                </a:solidFill>
                <a:highlight>
                  <a:srgbClr val="000000"/>
                </a:highlight>
                <a:latin typeface="Bahnschrift SemiBold" panose="020B0502040204020203" pitchFamily="34" charset="0"/>
              </a:rPr>
              <a:t> έφτιαξε με αγέρα και χατίρι.</a:t>
            </a:r>
          </a:p>
          <a:p>
            <a:pPr>
              <a:lnSpc>
                <a:spcPct val="107000"/>
              </a:lnSpc>
            </a:pPr>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a:solidFill>
                  <a:schemeClr val="bg1"/>
                </a:solidFill>
                <a:highlight>
                  <a:srgbClr val="000000"/>
                </a:highlight>
                <a:latin typeface="Bahnschrift SemiBold" panose="020B0502040204020203" pitchFamily="34" charset="0"/>
              </a:rPr>
              <a:t>Μικρές πατρίδες μάθαμε μες στου Αιγαίου τ’ αλάτι,</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που έχουν λόγια μουσικά και χτύπους δίχως μάτι.</a:t>
            </a:r>
          </a:p>
          <a:p>
            <a:pPr>
              <a:lnSpc>
                <a:spcPct val="107000"/>
              </a:lnSpc>
            </a:pPr>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a:solidFill>
                  <a:schemeClr val="bg1"/>
                </a:solidFill>
                <a:highlight>
                  <a:srgbClr val="000000"/>
                </a:highlight>
                <a:latin typeface="Bahnschrift SemiBold" panose="020B0502040204020203" pitchFamily="34" charset="0"/>
              </a:rPr>
              <a:t>Νέοι και νέες τραγουδούν, με πάθος και μεράκι,</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με μαντινάδες, δίστιχα, και με λαούτου </a:t>
            </a:r>
            <a:r>
              <a:rPr lang="el-GR" b="1" dirty="0" err="1">
                <a:solidFill>
                  <a:schemeClr val="bg1"/>
                </a:solidFill>
                <a:highlight>
                  <a:srgbClr val="000000"/>
                </a:highlight>
                <a:latin typeface="Bahnschrift SemiBold" panose="020B0502040204020203" pitchFamily="34" charset="0"/>
              </a:rPr>
              <a:t>κράκι</a:t>
            </a:r>
            <a:r>
              <a:rPr lang="el-GR" b="1" dirty="0">
                <a:solidFill>
                  <a:schemeClr val="bg1"/>
                </a:solidFill>
                <a:highlight>
                  <a:srgbClr val="000000"/>
                </a:highlight>
                <a:latin typeface="Bahnschrift SemiBold" panose="020B0502040204020203" pitchFamily="34" charset="0"/>
              </a:rPr>
              <a:t>.</a:t>
            </a:r>
          </a:p>
          <a:p>
            <a:pPr>
              <a:lnSpc>
                <a:spcPct val="107000"/>
              </a:lnSpc>
            </a:pPr>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err="1">
                <a:solidFill>
                  <a:schemeClr val="bg1"/>
                </a:solidFill>
                <a:highlight>
                  <a:srgbClr val="000000"/>
                </a:highlight>
                <a:latin typeface="Bahnschrift SemiBold" panose="020B0502040204020203" pitchFamily="34" charset="0"/>
              </a:rPr>
              <a:t>Μαντιναδένια</a:t>
            </a:r>
            <a:r>
              <a:rPr lang="el-GR" b="1" dirty="0">
                <a:solidFill>
                  <a:schemeClr val="bg1"/>
                </a:solidFill>
                <a:highlight>
                  <a:srgbClr val="000000"/>
                </a:highlight>
                <a:latin typeface="Bahnschrift SemiBold" panose="020B0502040204020203" pitchFamily="34" charset="0"/>
              </a:rPr>
              <a:t> η φωνή κι η λύρα που μας δένει,</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μας ταξιδεύει στ’ όνειρο, του τόπου η μαγεία μένει.</a:t>
            </a:r>
          </a:p>
          <a:p>
            <a:pPr>
              <a:lnSpc>
                <a:spcPct val="107000"/>
              </a:lnSpc>
            </a:pPr>
            <a:endParaRPr lang="el-GR" b="1" dirty="0">
              <a:solidFill>
                <a:schemeClr val="bg1"/>
              </a:solidFill>
              <a:highlight>
                <a:srgbClr val="000000"/>
              </a:highlight>
              <a:latin typeface="Bahnschrift SemiBold" panose="020B0502040204020203" pitchFamily="34" charset="0"/>
            </a:endParaRPr>
          </a:p>
          <a:p>
            <a:pPr>
              <a:lnSpc>
                <a:spcPct val="107000"/>
              </a:lnSpc>
            </a:pPr>
            <a:r>
              <a:rPr lang="el-GR" b="1" dirty="0">
                <a:solidFill>
                  <a:schemeClr val="bg1"/>
                </a:solidFill>
                <a:highlight>
                  <a:srgbClr val="000000"/>
                </a:highlight>
                <a:latin typeface="Bahnschrift SemiBold" panose="020B0502040204020203" pitchFamily="34" charset="0"/>
              </a:rPr>
              <a:t>Μέσα απ’ αυτή την </a:t>
            </a:r>
            <a:r>
              <a:rPr lang="el-GR" b="1" dirty="0" err="1">
                <a:solidFill>
                  <a:schemeClr val="bg1"/>
                </a:solidFill>
                <a:highlight>
                  <a:srgbClr val="000000"/>
                </a:highlight>
                <a:latin typeface="Bahnschrift SemiBold" panose="020B0502040204020203" pitchFamily="34" charset="0"/>
              </a:rPr>
              <a:t>εργασιά</a:t>
            </a:r>
            <a:r>
              <a:rPr lang="el-GR" b="1" dirty="0">
                <a:solidFill>
                  <a:schemeClr val="bg1"/>
                </a:solidFill>
                <a:highlight>
                  <a:srgbClr val="000000"/>
                </a:highlight>
                <a:latin typeface="Bahnschrift SemiBold" panose="020B0502040204020203" pitchFamily="34" charset="0"/>
              </a:rPr>
              <a:t>, εμείς θα ωφεληθούμε,</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και πιο πολύ τον τόπο μας βαθιά θα αγαπούμε.</a:t>
            </a:r>
          </a:p>
          <a:p>
            <a:pPr>
              <a:lnSpc>
                <a:spcPct val="107000"/>
              </a:lnSpc>
              <a:spcAft>
                <a:spcPts val="800"/>
              </a:spcAft>
            </a:pP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Θα μάθουμε για ήθη μας, τραγούδια και </a:t>
            </a:r>
            <a:r>
              <a:rPr lang="el-GR" b="1" dirty="0" err="1">
                <a:solidFill>
                  <a:schemeClr val="bg1"/>
                </a:solidFill>
                <a:highlight>
                  <a:srgbClr val="000000"/>
                </a:highlight>
                <a:latin typeface="Bahnschrift SemiBold" panose="020B0502040204020203" pitchFamily="34" charset="0"/>
              </a:rPr>
              <a:t>φορέες</a:t>
            </a:r>
            <a:r>
              <a:rPr lang="el-GR" b="1" dirty="0">
                <a:solidFill>
                  <a:schemeClr val="bg1"/>
                </a:solidFill>
                <a:highlight>
                  <a:srgbClr val="000000"/>
                </a:highlight>
                <a:latin typeface="Bahnschrift SemiBold" panose="020B0502040204020203" pitchFamily="34" charset="0"/>
              </a:rPr>
              <a:t>,</a:t>
            </a:r>
            <a:br>
              <a:rPr lang="el-GR" b="1" dirty="0">
                <a:solidFill>
                  <a:schemeClr val="bg1"/>
                </a:solidFill>
                <a:highlight>
                  <a:srgbClr val="000000"/>
                </a:highlight>
                <a:latin typeface="Bahnschrift SemiBold" panose="020B0502040204020203" pitchFamily="34" charset="0"/>
              </a:rPr>
            </a:br>
            <a:r>
              <a:rPr lang="el-GR" b="1" dirty="0">
                <a:solidFill>
                  <a:schemeClr val="bg1"/>
                </a:solidFill>
                <a:highlight>
                  <a:srgbClr val="000000"/>
                </a:highlight>
                <a:latin typeface="Bahnschrift SemiBold" panose="020B0502040204020203" pitchFamily="34" charset="0"/>
              </a:rPr>
              <a:t>που κράτησαν στον χρόνο μας αξίες και τιμές.</a:t>
            </a:r>
          </a:p>
        </p:txBody>
      </p:sp>
    </p:spTree>
    <p:extLst>
      <p:ext uri="{BB962C8B-B14F-4D97-AF65-F5344CB8AC3E}">
        <p14:creationId xmlns:p14="http://schemas.microsoft.com/office/powerpoint/2010/main" val="659175330"/>
      </p:ext>
    </p:extLst>
  </p:cSld>
  <p:clrMapOvr>
    <a:masterClrMapping/>
  </p:clrMapOvr>
  <p:transition spd="med">
    <p:pull dir="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332</Words>
  <Application>Microsoft Office PowerPoint</Application>
  <PresentationFormat>Ευρεία οθόνη</PresentationFormat>
  <Paragraphs>20</Paragraphs>
  <Slides>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vt:i4>
      </vt:variant>
    </vt:vector>
  </HeadingPairs>
  <TitlesOfParts>
    <vt:vector size="8" baseType="lpstr">
      <vt:lpstr>Arial</vt:lpstr>
      <vt:lpstr>Arial Black</vt:lpstr>
      <vt:lpstr>Bahnschrift SemiBold</vt:lpstr>
      <vt:lpstr>Calibri</vt:lpstr>
      <vt:lpstr>Calibri Light</vt:lpstr>
      <vt:lpstr>Θέμα του Office</vt:lpstr>
      <vt:lpstr>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Φέτος αποφασίσαμε με το Γυμνάσιό μας,  να δείξουμε τον τόπο μας και τον πολιτισμό μας... Ταξίδι διαδικτυακό, την Κάρπαθο προβάλλει,  όλοι να τη γνωρίσουνε, στόχο έχουμε βάλει! Ο επισκέπτης σαν θα ‘ρθει, πολλά θα συναντήσει,  όμορφα μέρη, φαγητά, γλέντια συχνά θα ζήσει! Κάθε χωριό ξεχωριστό, με έθιμα και ήθη που γίνονται συζήτηση σ’ όλης της γης τα πλήθη.  Θες μακαρούνες, θες πουγκιά, θέλεις κρασί μοσχάτο,  που όταν την κούπα τραγουδούν το πίνεις άσπρο πάτο; Στην Κάρπαθο πρωτότυπες είναι οι μαντινάδες,  στις λύπες μα και στις χαρές, τις φτιάχνουμε αράδες..</dc:title>
  <dc:creator>ΑΝΕΣΤΗΣ ΠΑΠΑΔΟΠΟΥΛΟΣ</dc:creator>
  <cp:lastModifiedBy>Alexandra Tsoukala</cp:lastModifiedBy>
  <cp:revision>42</cp:revision>
  <dcterms:created xsi:type="dcterms:W3CDTF">2024-03-27T11:53:51Z</dcterms:created>
  <dcterms:modified xsi:type="dcterms:W3CDTF">2025-05-21T18:22:24Z</dcterms:modified>
</cp:coreProperties>
</file>