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59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991401-116A-496F-953E-40EA8FC12A92}" type="datetimeFigureOut">
              <a:rPr lang="el-GR" smtClean="0"/>
              <a:t>14/5/2025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6B3608-BC7F-4A18-8F67-DF6D400A65DC}" type="slidenum">
              <a:rPr lang="el-GR" smtClean="0"/>
              <a:t>‹#›</a:t>
            </a:fld>
            <a:endParaRPr lang="el-GR"/>
          </a:p>
        </p:txBody>
      </p:sp>
    </p:spTree>
    <p:extLst>
      <p:ext uri="{BB962C8B-B14F-4D97-AF65-F5344CB8AC3E}">
        <p14:creationId xmlns:p14="http://schemas.microsoft.com/office/powerpoint/2010/main" val="1182963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Ορθογώνιο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Ορθογώνιο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Ορθογώνιο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Ορθογώνιο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Ορθογώνιο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Στρογγυλεμένο ορθογώνιο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Στρογγυλεμένο ορθογώνιο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Ορθογώνιο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Ορθογώνιο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Ορθογώνιο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Ορθογώνιο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Τίτλος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a:t>Στυλ κύριου τίτλου</a:t>
            </a:r>
            <a:endParaRPr kumimoji="0" lang="en-US"/>
          </a:p>
        </p:txBody>
      </p:sp>
      <p:sp>
        <p:nvSpPr>
          <p:cNvPr id="9" name="Υπότιτλος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Στυλ κύριου υπότιτλου</a:t>
            </a:r>
            <a:endParaRPr kumimoji="0" lang="en-US"/>
          </a:p>
        </p:txBody>
      </p:sp>
      <p:sp>
        <p:nvSpPr>
          <p:cNvPr id="28" name="Θέση ημερομηνίας 27"/>
          <p:cNvSpPr>
            <a:spLocks noGrp="1"/>
          </p:cNvSpPr>
          <p:nvPr>
            <p:ph type="dt" sz="half" idx="10"/>
          </p:nvPr>
        </p:nvSpPr>
        <p:spPr>
          <a:xfrm>
            <a:off x="6705600" y="4206240"/>
            <a:ext cx="960120" cy="457200"/>
          </a:xfrm>
        </p:spPr>
        <p:txBody>
          <a:bodyPr/>
          <a:lstStyle/>
          <a:p>
            <a:fld id="{FABD2B0B-B55E-43D9-89AC-EC51F4A0D413}" type="datetimeFigureOut">
              <a:rPr lang="el-GR" smtClean="0"/>
              <a:t>14/5/2025</a:t>
            </a:fld>
            <a:endParaRPr lang="el-GR"/>
          </a:p>
        </p:txBody>
      </p:sp>
      <p:sp>
        <p:nvSpPr>
          <p:cNvPr id="17" name="Θέση υποσέλιδου 16"/>
          <p:cNvSpPr>
            <a:spLocks noGrp="1"/>
          </p:cNvSpPr>
          <p:nvPr>
            <p:ph type="ftr" sz="quarter" idx="11"/>
          </p:nvPr>
        </p:nvSpPr>
        <p:spPr>
          <a:xfrm>
            <a:off x="5410200" y="4205288"/>
            <a:ext cx="1295400" cy="457200"/>
          </a:xfrm>
        </p:spPr>
        <p:txBody>
          <a:bodyPr/>
          <a:lstStyle/>
          <a:p>
            <a:endParaRPr lang="el-GR"/>
          </a:p>
        </p:txBody>
      </p:sp>
      <p:sp>
        <p:nvSpPr>
          <p:cNvPr id="29" name="Θέση αριθμού διαφάνειας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5AB15A1A-018A-478A-8827-C5C142AA3809}"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fld id="{FABD2B0B-B55E-43D9-89AC-EC51F4A0D413}" type="datetimeFigureOut">
              <a:rPr lang="el-GR" smtClean="0"/>
              <a:t>14/5/2025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AB15A1A-018A-478A-8827-C5C142AA3809}"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781800" y="1143000"/>
            <a:ext cx="1905000" cy="5486400"/>
          </a:xfrm>
        </p:spPr>
        <p:txBody>
          <a:bodyPr vert="eaVert"/>
          <a:lstStyle/>
          <a:p>
            <a:r>
              <a:rPr kumimoji="0" lang="el-GR"/>
              <a:t>Στυλ κύριου τίτλου</a:t>
            </a:r>
            <a:endParaRPr kumimoji="0" lang="en-US"/>
          </a:p>
        </p:txBody>
      </p:sp>
      <p:sp>
        <p:nvSpPr>
          <p:cNvPr id="3" name="Θέση κατακόρυφου κειμένου 2"/>
          <p:cNvSpPr>
            <a:spLocks noGrp="1"/>
          </p:cNvSpPr>
          <p:nvPr>
            <p:ph type="body" orient="vert" idx="1"/>
          </p:nvPr>
        </p:nvSpPr>
        <p:spPr>
          <a:xfrm>
            <a:off x="457200" y="1143000"/>
            <a:ext cx="6248400" cy="5486400"/>
          </a:xfrm>
        </p:spPr>
        <p:txBody>
          <a:bodyPr vert="eaVer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fld id="{FABD2B0B-B55E-43D9-89AC-EC51F4A0D413}" type="datetimeFigureOut">
              <a:rPr lang="el-GR" smtClean="0"/>
              <a:t>14/5/2025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AB15A1A-018A-478A-8827-C5C142AA3809}"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3" name="Θέση περιεχομένου 2"/>
          <p:cNvSpPr>
            <a:spLocks noGrp="1"/>
          </p:cNvSpPr>
          <p:nvPr>
            <p:ph idx="1"/>
          </p:nvPr>
        </p:nvSpPr>
        <p:spPr/>
        <p:txBody>
          <a:body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fld id="{FABD2B0B-B55E-43D9-89AC-EC51F4A0D413}" type="datetimeFigureOut">
              <a:rPr lang="el-GR" smtClean="0"/>
              <a:t>14/5/2025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AB15A1A-018A-478A-8827-C5C142AA3809}"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a:t>Στυλ κύριου τίτλου</a:t>
            </a:r>
            <a:endParaRPr kumimoji="0" lang="en-US"/>
          </a:p>
        </p:txBody>
      </p:sp>
      <p:sp>
        <p:nvSpPr>
          <p:cNvPr id="3" name="Θέση κειμένου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Στυλ υποδείγματος κειμένου</a:t>
            </a:r>
          </a:p>
        </p:txBody>
      </p:sp>
      <p:sp>
        <p:nvSpPr>
          <p:cNvPr id="4" name="Θέση ημερομηνίας 3"/>
          <p:cNvSpPr>
            <a:spLocks noGrp="1"/>
          </p:cNvSpPr>
          <p:nvPr>
            <p:ph type="dt" sz="half" idx="10"/>
          </p:nvPr>
        </p:nvSpPr>
        <p:spPr/>
        <p:txBody>
          <a:bodyPr/>
          <a:lstStyle/>
          <a:p>
            <a:fld id="{FABD2B0B-B55E-43D9-89AC-EC51F4A0D413}" type="datetimeFigureOut">
              <a:rPr lang="el-GR" smtClean="0"/>
              <a:t>14/5/2025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AB15A1A-018A-478A-8827-C5C142AA3809}"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3" name="Θέση περιεχομένου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περιεχομένου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Θέση ημερομηνίας 4"/>
          <p:cNvSpPr>
            <a:spLocks noGrp="1"/>
          </p:cNvSpPr>
          <p:nvPr>
            <p:ph type="dt" sz="half" idx="10"/>
          </p:nvPr>
        </p:nvSpPr>
        <p:spPr/>
        <p:txBody>
          <a:bodyPr/>
          <a:lstStyle/>
          <a:p>
            <a:fld id="{FABD2B0B-B55E-43D9-89AC-EC51F4A0D413}" type="datetimeFigureOut">
              <a:rPr lang="el-GR" smtClean="0"/>
              <a:t>14/5/2025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AB15A1A-018A-478A-8827-C5C142AA3809}"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381000" y="1143000"/>
            <a:ext cx="8382000" cy="1069848"/>
          </a:xfrm>
        </p:spPr>
        <p:txBody>
          <a:bodyPr anchor="ctr"/>
          <a:lstStyle>
            <a:lvl1pPr>
              <a:defRPr sz="4000" b="0" i="0" cap="none" baseline="0"/>
            </a:lvl1pPr>
          </a:lstStyle>
          <a:p>
            <a:r>
              <a:rPr kumimoji="0" lang="el-GR"/>
              <a:t>Στυλ κύριου τίτλου</a:t>
            </a:r>
            <a:endParaRPr kumimoji="0" lang="en-US"/>
          </a:p>
        </p:txBody>
      </p:sp>
      <p:sp>
        <p:nvSpPr>
          <p:cNvPr id="3" name="Θέση κειμένου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Στυλ υποδείγματος κειμένου</a:t>
            </a:r>
          </a:p>
        </p:txBody>
      </p:sp>
      <p:sp>
        <p:nvSpPr>
          <p:cNvPr id="4" name="Θέση κειμένου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Στυλ υποδείγματος κειμένου</a:t>
            </a:r>
          </a:p>
        </p:txBody>
      </p:sp>
      <p:sp>
        <p:nvSpPr>
          <p:cNvPr id="5" name="Θέση περιεχομένου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Θέση περιεχομένου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6" name="Θέση ημερομηνίας 25"/>
          <p:cNvSpPr>
            <a:spLocks noGrp="1"/>
          </p:cNvSpPr>
          <p:nvPr>
            <p:ph type="dt" sz="half" idx="10"/>
          </p:nvPr>
        </p:nvSpPr>
        <p:spPr/>
        <p:txBody>
          <a:bodyPr rtlCol="0"/>
          <a:lstStyle/>
          <a:p>
            <a:fld id="{FABD2B0B-B55E-43D9-89AC-EC51F4A0D413}" type="datetimeFigureOut">
              <a:rPr lang="el-GR" smtClean="0"/>
              <a:t>14/5/2025</a:t>
            </a:fld>
            <a:endParaRPr lang="el-GR"/>
          </a:p>
        </p:txBody>
      </p:sp>
      <p:sp>
        <p:nvSpPr>
          <p:cNvPr id="27" name="Θέση αριθμού διαφάνειας 26"/>
          <p:cNvSpPr>
            <a:spLocks noGrp="1"/>
          </p:cNvSpPr>
          <p:nvPr>
            <p:ph type="sldNum" sz="quarter" idx="11"/>
          </p:nvPr>
        </p:nvSpPr>
        <p:spPr/>
        <p:txBody>
          <a:bodyPr rtlCol="0"/>
          <a:lstStyle/>
          <a:p>
            <a:fld id="{5AB15A1A-018A-478A-8827-C5C142AA3809}" type="slidenum">
              <a:rPr lang="el-GR" smtClean="0"/>
              <a:t>‹#›</a:t>
            </a:fld>
            <a:endParaRPr lang="el-GR"/>
          </a:p>
        </p:txBody>
      </p:sp>
      <p:sp>
        <p:nvSpPr>
          <p:cNvPr id="28" name="Θέση υποσέλιδου 27"/>
          <p:cNvSpPr>
            <a:spLocks noGrp="1"/>
          </p:cNvSpPr>
          <p:nvPr>
            <p:ph type="ftr" sz="quarter" idx="12"/>
          </p:nvPr>
        </p:nvSpPr>
        <p:spPr/>
        <p:txBody>
          <a:bodyPr rtlCol="0"/>
          <a:lstStyle/>
          <a:p>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a:t>Στυλ κύριου τίτλου</a:t>
            </a:r>
            <a:endParaRPr kumimoji="0" lang="en-US"/>
          </a:p>
        </p:txBody>
      </p:sp>
      <p:sp>
        <p:nvSpPr>
          <p:cNvPr id="3" name="Θέση ημερομηνίας 2"/>
          <p:cNvSpPr>
            <a:spLocks noGrp="1"/>
          </p:cNvSpPr>
          <p:nvPr>
            <p:ph type="dt" sz="half" idx="10"/>
          </p:nvPr>
        </p:nvSpPr>
        <p:spPr>
          <a:xfrm>
            <a:off x="6583680" y="612648"/>
            <a:ext cx="957264" cy="457200"/>
          </a:xfrm>
        </p:spPr>
        <p:txBody>
          <a:bodyPr/>
          <a:lstStyle/>
          <a:p>
            <a:fld id="{FABD2B0B-B55E-43D9-89AC-EC51F4A0D413}" type="datetimeFigureOut">
              <a:rPr lang="el-GR" smtClean="0"/>
              <a:t>14/5/2025</a:t>
            </a:fld>
            <a:endParaRPr lang="el-GR"/>
          </a:p>
        </p:txBody>
      </p:sp>
      <p:sp>
        <p:nvSpPr>
          <p:cNvPr id="4" name="Θέση υποσέλιδου 3"/>
          <p:cNvSpPr>
            <a:spLocks noGrp="1"/>
          </p:cNvSpPr>
          <p:nvPr>
            <p:ph type="ftr" sz="quarter" idx="11"/>
          </p:nvPr>
        </p:nvSpPr>
        <p:spPr>
          <a:xfrm>
            <a:off x="5257800" y="612648"/>
            <a:ext cx="1325880" cy="457200"/>
          </a:xfrm>
        </p:spPr>
        <p:txBody>
          <a:bodyPr/>
          <a:lstStyle/>
          <a:p>
            <a:endParaRPr lang="el-GR"/>
          </a:p>
        </p:txBody>
      </p:sp>
      <p:sp>
        <p:nvSpPr>
          <p:cNvPr id="5" name="Θέση αριθμού διαφάνειας 4"/>
          <p:cNvSpPr>
            <a:spLocks noGrp="1"/>
          </p:cNvSpPr>
          <p:nvPr>
            <p:ph type="sldNum" sz="quarter" idx="12"/>
          </p:nvPr>
        </p:nvSpPr>
        <p:spPr>
          <a:xfrm>
            <a:off x="8174736" y="2272"/>
            <a:ext cx="762000" cy="365760"/>
          </a:xfrm>
        </p:spPr>
        <p:txBody>
          <a:bodyPr/>
          <a:lstStyle/>
          <a:p>
            <a:fld id="{5AB15A1A-018A-478A-8827-C5C142AA3809}"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ABD2B0B-B55E-43D9-89AC-EC51F4A0D413}" type="datetimeFigureOut">
              <a:rPr lang="el-GR" smtClean="0"/>
              <a:t>14/5/2025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5AB15A1A-018A-478A-8827-C5C142AA3809}"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5353496" y="1101970"/>
            <a:ext cx="3383280" cy="877824"/>
          </a:xfrm>
        </p:spPr>
        <p:txBody>
          <a:bodyPr anchor="b"/>
          <a:lstStyle>
            <a:lvl1pPr algn="l">
              <a:buNone/>
              <a:defRPr sz="1800" b="1"/>
            </a:lvl1pPr>
          </a:lstStyle>
          <a:p>
            <a:r>
              <a:rPr kumimoji="0" lang="el-GR"/>
              <a:t>Στυλ κύριου τίτλου</a:t>
            </a:r>
            <a:endParaRPr kumimoji="0" lang="en-US"/>
          </a:p>
        </p:txBody>
      </p:sp>
      <p:sp>
        <p:nvSpPr>
          <p:cNvPr id="3" name="Θέση κειμένου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a:t>Στυλ υποδείγματος κειμένου</a:t>
            </a:r>
          </a:p>
        </p:txBody>
      </p:sp>
      <p:sp>
        <p:nvSpPr>
          <p:cNvPr id="4" name="Θέση περιεχομένου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Θέση ημερομηνίας 4"/>
          <p:cNvSpPr>
            <a:spLocks noGrp="1"/>
          </p:cNvSpPr>
          <p:nvPr>
            <p:ph type="dt" sz="half" idx="10"/>
          </p:nvPr>
        </p:nvSpPr>
        <p:spPr/>
        <p:txBody>
          <a:bodyPr/>
          <a:lstStyle/>
          <a:p>
            <a:fld id="{FABD2B0B-B55E-43D9-89AC-EC51F4A0D413}" type="datetimeFigureOut">
              <a:rPr lang="el-GR" smtClean="0"/>
              <a:t>14/5/2025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AB15A1A-018A-478A-8827-C5C142AA3809}"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a:t>Στυλ κύριου τίτλου</a:t>
            </a:r>
            <a:endParaRPr kumimoji="0" lang="en-US"/>
          </a:p>
        </p:txBody>
      </p:sp>
      <p:sp>
        <p:nvSpPr>
          <p:cNvPr id="3" name="Θέση εικόνας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a:t>Κάντε κλικ στο εικονίδιο για να προσθέσετε μια εικόνα</a:t>
            </a:r>
            <a:endParaRPr kumimoji="0" lang="en-US" dirty="0"/>
          </a:p>
        </p:txBody>
      </p:sp>
      <p:sp>
        <p:nvSpPr>
          <p:cNvPr id="4" name="Θέση κειμένου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a:t>Στυλ υποδείγματος κειμένου</a:t>
            </a:r>
          </a:p>
        </p:txBody>
      </p:sp>
      <p:sp>
        <p:nvSpPr>
          <p:cNvPr id="5" name="Θέση ημερομηνίας 4"/>
          <p:cNvSpPr>
            <a:spLocks noGrp="1"/>
          </p:cNvSpPr>
          <p:nvPr>
            <p:ph type="dt" sz="half" idx="10"/>
          </p:nvPr>
        </p:nvSpPr>
        <p:spPr/>
        <p:txBody>
          <a:bodyPr/>
          <a:lstStyle/>
          <a:p>
            <a:fld id="{FABD2B0B-B55E-43D9-89AC-EC51F4A0D413}" type="datetimeFigureOut">
              <a:rPr lang="el-GR" smtClean="0"/>
              <a:t>14/5/2025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AB15A1A-018A-478A-8827-C5C142AA3809}"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Ορθογώνιο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Ορθογώνιο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Ορθογώνιο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Ορθογώνιο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Ορθογώνιο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Στρογγυλεμένο ορθογώνιο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Στρογγυλεμένο ορθογώνιο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Ορθογώνιο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Ορθογώνιο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Ορθογώνιο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Ορθογώνιο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Ορθογώνιο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Ορθογώνιο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Θέση τίτλου 21"/>
          <p:cNvSpPr>
            <a:spLocks noGrp="1"/>
          </p:cNvSpPr>
          <p:nvPr>
            <p:ph type="title"/>
          </p:nvPr>
        </p:nvSpPr>
        <p:spPr>
          <a:xfrm>
            <a:off x="457200" y="1143000"/>
            <a:ext cx="8229600" cy="1066800"/>
          </a:xfrm>
          <a:prstGeom prst="rect">
            <a:avLst/>
          </a:prstGeom>
        </p:spPr>
        <p:txBody>
          <a:bodyPr vert="horz" anchor="ctr">
            <a:normAutofit/>
          </a:bodyPr>
          <a:lstStyle/>
          <a:p>
            <a:r>
              <a:rPr kumimoji="0" lang="el-GR"/>
              <a:t>Στυλ κύριου τίτλου</a:t>
            </a:r>
            <a:endParaRPr kumimoji="0" lang="en-US"/>
          </a:p>
        </p:txBody>
      </p:sp>
      <p:sp>
        <p:nvSpPr>
          <p:cNvPr id="13" name="Θέση κειμένου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a:t>Στυλ υποδείγματος κειμένου</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4" name="Θέση ημερομηνίας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ABD2B0B-B55E-43D9-89AC-EC51F4A0D413}" type="datetimeFigureOut">
              <a:rPr lang="el-GR" smtClean="0"/>
              <a:t>14/5/2025</a:t>
            </a:fld>
            <a:endParaRPr lang="el-GR"/>
          </a:p>
        </p:txBody>
      </p:sp>
      <p:sp>
        <p:nvSpPr>
          <p:cNvPr id="3" name="Θέση υποσέλιδου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p>
        </p:txBody>
      </p:sp>
      <p:sp>
        <p:nvSpPr>
          <p:cNvPr id="23" name="Θέση αριθμού διαφάνειας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5AB15A1A-018A-478A-8827-C5C142AA3809}"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hyperlink" Target="http://olymposstudios.com/gr/?%CE%99%CE%A3%CE%A4%CE%9F%CE%A1%CE%99%CE%91-%CE%9A%CE%91%CE%A1%CE%A0%CE%91%CE%98%CE%9F%CE%A5,71" TargetMode="External"/><Relationship Id="rId2" Type="http://schemas.openxmlformats.org/officeDocument/2006/relationships/hyperlink" Target="https://el.wikipedia.org/wiki/%CE%9A%CE%AC%CF%81%CF%80%CE%B1%CE%B8%CE%BF%CF%82" TargetMode="External"/><Relationship Id="rId1" Type="http://schemas.openxmlformats.org/officeDocument/2006/relationships/slideLayout" Target="../slideLayouts/slideLayout2.xml"/><Relationship Id="rId4" Type="http://schemas.openxmlformats.org/officeDocument/2006/relationships/hyperlink" Target="https://karpathos.gr/istori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95536" y="2060848"/>
            <a:ext cx="8458200" cy="1470025"/>
          </a:xfrm>
        </p:spPr>
        <p:txBody>
          <a:bodyPr>
            <a:noAutofit/>
          </a:bodyPr>
          <a:lstStyle/>
          <a:p>
            <a:r>
              <a:rPr lang="el-GR" sz="4000" dirty="0"/>
              <a:t>Η Κάρπαθος στα χρόνια της Τουρκοκρατίας και της Ενετοκρατίας</a:t>
            </a:r>
          </a:p>
        </p:txBody>
      </p:sp>
      <p:sp>
        <p:nvSpPr>
          <p:cNvPr id="3" name="Υπότιτλος 2"/>
          <p:cNvSpPr>
            <a:spLocks noGrp="1"/>
          </p:cNvSpPr>
          <p:nvPr>
            <p:ph type="subTitle" idx="1"/>
          </p:nvPr>
        </p:nvSpPr>
        <p:spPr>
          <a:xfrm>
            <a:off x="467544" y="3861048"/>
            <a:ext cx="4953000" cy="1752600"/>
          </a:xfrm>
        </p:spPr>
        <p:txBody>
          <a:bodyPr>
            <a:normAutofit/>
          </a:bodyPr>
          <a:lstStyle/>
          <a:p>
            <a:r>
              <a:rPr lang="el-GR" sz="2000" dirty="0"/>
              <a:t>Βενετία </a:t>
            </a:r>
            <a:r>
              <a:rPr lang="el-GR" sz="2000" dirty="0" err="1"/>
              <a:t>Λούπη</a:t>
            </a:r>
            <a:r>
              <a:rPr lang="en-US" sz="2000" dirty="0"/>
              <a:t>, </a:t>
            </a:r>
            <a:r>
              <a:rPr lang="el-GR" sz="2000" dirty="0"/>
              <a:t>Ταμπάκου </a:t>
            </a:r>
            <a:r>
              <a:rPr lang="el-GR" sz="2000" dirty="0" err="1"/>
              <a:t>Αρκελιάνα</a:t>
            </a:r>
            <a:endParaRPr lang="el-GR" sz="2000" dirty="0"/>
          </a:p>
          <a:p>
            <a:r>
              <a:rPr lang="el-GR" sz="2000" dirty="0"/>
              <a:t>Ειρήνη Κρητικού, </a:t>
            </a:r>
            <a:r>
              <a:rPr lang="el-GR" sz="2000" dirty="0" err="1"/>
              <a:t>Μαντζαρίδου</a:t>
            </a:r>
            <a:r>
              <a:rPr lang="el-GR" sz="2000"/>
              <a:t> Βασιλική</a:t>
            </a:r>
            <a:endParaRPr lang="el-GR" sz="2000" dirty="0"/>
          </a:p>
          <a:p>
            <a:r>
              <a:rPr lang="el-GR" sz="2000" dirty="0"/>
              <a:t>Γυμνάσιο Πηγαδίων Καρπάθου</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5157192"/>
            <a:ext cx="5688632" cy="1500442"/>
          </a:xfrm>
          <a:prstGeom prst="rect">
            <a:avLst/>
          </a:prstGeom>
          <a:noFill/>
          <a:ln w="38100">
            <a:solidFill>
              <a:schemeClr val="accent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12621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620688"/>
            <a:ext cx="8229600" cy="1066800"/>
          </a:xfrm>
        </p:spPr>
        <p:txBody>
          <a:bodyPr/>
          <a:lstStyle/>
          <a:p>
            <a:pPr algn="ctr"/>
            <a:r>
              <a:rPr lang="el-GR" dirty="0"/>
              <a:t>Οικονομία</a:t>
            </a:r>
          </a:p>
        </p:txBody>
      </p:sp>
      <p:sp>
        <p:nvSpPr>
          <p:cNvPr id="3" name="Θέση περιεχομένου 2"/>
          <p:cNvSpPr>
            <a:spLocks noGrp="1"/>
          </p:cNvSpPr>
          <p:nvPr>
            <p:ph idx="1"/>
          </p:nvPr>
        </p:nvSpPr>
        <p:spPr>
          <a:xfrm>
            <a:off x="467544" y="1600656"/>
            <a:ext cx="8229600" cy="4325112"/>
          </a:xfrm>
        </p:spPr>
        <p:txBody>
          <a:bodyPr>
            <a:normAutofit/>
          </a:bodyPr>
          <a:lstStyle/>
          <a:p>
            <a:pPr marL="109728" indent="0" algn="ctr">
              <a:buNone/>
            </a:pPr>
            <a:r>
              <a:rPr lang="el-GR" sz="2400" dirty="0"/>
              <a:t>Η οικονομία του νησιού της Καρπάθου κατά την Ενετοκρατία, όπως και κατά την Οθωμανική περίοδο, βασιζόταν στη γεωργία και τη ναυτιλία. Οι Βενετοί ενθάρρυναν το εμπόριο και το νησί δημιούργησε εμπορικές σχέσεις με άλλα νησιά του Αιγαίου και τις παράκτιες περιοχές της </a:t>
            </a:r>
            <a:r>
              <a:rPr lang="el-GR" sz="2400" dirty="0" err="1"/>
              <a:t>Μικράς</a:t>
            </a:r>
            <a:r>
              <a:rPr lang="el-GR" sz="2400" dirty="0"/>
              <a:t> Ασίας. Τα προϊόντα του νησιού, όπως το λάδι και τα σιτηρά, διακινούνταν μέσω εμπορικών σταθμών και λιμανιών, ενώ η ναυτιλιακή δραστηριότητα ήταν σημαντική για την άμυνα του νησιού.</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5062352"/>
            <a:ext cx="2647950" cy="1724025"/>
          </a:xfrm>
          <a:prstGeom prst="rect">
            <a:avLst/>
          </a:prstGeom>
          <a:noFill/>
          <a:ln w="28575">
            <a:solidFill>
              <a:schemeClr val="accent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5011745"/>
            <a:ext cx="2873896" cy="1774631"/>
          </a:xfrm>
          <a:prstGeom prst="rect">
            <a:avLst/>
          </a:prstGeom>
          <a:noFill/>
          <a:ln w="28575">
            <a:solidFill>
              <a:schemeClr val="accent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337373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764704"/>
            <a:ext cx="8229600" cy="1066800"/>
          </a:xfrm>
        </p:spPr>
        <p:txBody>
          <a:bodyPr>
            <a:normAutofit/>
          </a:bodyPr>
          <a:lstStyle/>
          <a:p>
            <a:pPr algn="ctr"/>
            <a:r>
              <a:rPr lang="el-GR" sz="3600" dirty="0"/>
              <a:t>Κοινωνία και πολιτισμός</a:t>
            </a:r>
          </a:p>
        </p:txBody>
      </p:sp>
      <p:sp>
        <p:nvSpPr>
          <p:cNvPr id="3" name="Θέση περιεχομένου 2"/>
          <p:cNvSpPr>
            <a:spLocks noGrp="1"/>
          </p:cNvSpPr>
          <p:nvPr>
            <p:ph idx="1"/>
          </p:nvPr>
        </p:nvSpPr>
        <p:spPr>
          <a:xfrm>
            <a:off x="467544" y="1916832"/>
            <a:ext cx="8229600" cy="4325112"/>
          </a:xfrm>
        </p:spPr>
        <p:txBody>
          <a:bodyPr>
            <a:normAutofit/>
          </a:bodyPr>
          <a:lstStyle/>
          <a:p>
            <a:pPr marL="109728" indent="0" algn="ctr">
              <a:buNone/>
            </a:pPr>
            <a:r>
              <a:rPr lang="el-GR" sz="2400" dirty="0"/>
              <a:t>Το νησί της Καρπάθου διατήρησε την ορθόδοξη θρησκεία και τον παραδοσιακό τρόπο ζωής του, αλλά οι Ενετοί, όπως και η Οθωμανική Αυτοκρατορία αργότερα, προσπάθησαν να επιβάλουν την πολιτική και πολιτιστική τους επιρροή. Παρά τη στρατηγική της θέση και την επιρροή των διεθνών εξελίξεων, η Κάρπαθος διατήρησε την πολιτιστική της ταυτότητα και η βενετική επιρροή εκδηλώθηκε κυρίως στην αρχιτεκτονική και τις εμπορικές πρακτικές της.</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038" y="5027949"/>
            <a:ext cx="2808312" cy="1579676"/>
          </a:xfrm>
          <a:prstGeom prst="rect">
            <a:avLst/>
          </a:prstGeom>
          <a:noFill/>
          <a:ln w="28575">
            <a:solidFill>
              <a:schemeClr val="accent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5027949"/>
            <a:ext cx="3181715" cy="1621929"/>
          </a:xfrm>
          <a:prstGeom prst="rect">
            <a:avLst/>
          </a:prstGeom>
          <a:noFill/>
          <a:ln w="28575">
            <a:solidFill>
              <a:schemeClr val="accent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781753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22957" y="692696"/>
            <a:ext cx="8229600" cy="1066800"/>
          </a:xfrm>
        </p:spPr>
        <p:txBody>
          <a:bodyPr>
            <a:normAutofit/>
          </a:bodyPr>
          <a:lstStyle/>
          <a:p>
            <a:pPr algn="ctr"/>
            <a:r>
              <a:rPr lang="el-GR" sz="3600" dirty="0"/>
              <a:t>Κάτοικοι και αντίσταση</a:t>
            </a:r>
          </a:p>
        </p:txBody>
      </p:sp>
      <p:sp>
        <p:nvSpPr>
          <p:cNvPr id="3" name="Θέση περιεχομένου 2"/>
          <p:cNvSpPr>
            <a:spLocks noGrp="1"/>
          </p:cNvSpPr>
          <p:nvPr>
            <p:ph idx="1"/>
          </p:nvPr>
        </p:nvSpPr>
        <p:spPr>
          <a:xfrm>
            <a:off x="429314" y="1844824"/>
            <a:ext cx="8229600" cy="4325112"/>
          </a:xfrm>
        </p:spPr>
        <p:txBody>
          <a:bodyPr/>
          <a:lstStyle/>
          <a:p>
            <a:pPr marL="109728" indent="0" algn="ctr">
              <a:buNone/>
            </a:pPr>
            <a:r>
              <a:rPr lang="el-GR" sz="2400" dirty="0"/>
              <a:t>Όπως και σε άλλα νησιά υπό βενετική κατοχή, οι δυνατότητες των κατοίκων της Καρπάθου να αντισταθούν στη βενετική κυριαρχία ήταν περιορισμένες. Παρ' όλα αυτά, υπήρξαν κάποιες αντιδράσεις κατά της επιβολής φόρων και άλλων περιοριστικών μέτρων. Ωστόσο, η απομόνωση του νησιού καθιστούσε δύσκολη την οργάνωση μιας μεγάλης κλίμακας εξέγερσης ή διαμαρτυρίας</a:t>
            </a:r>
            <a:r>
              <a:rPr lang="el-GR" dirty="0"/>
              <a:t>.</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941168"/>
            <a:ext cx="3131840" cy="1761660"/>
          </a:xfrm>
          <a:prstGeom prst="rect">
            <a:avLst/>
          </a:prstGeom>
          <a:noFill/>
          <a:ln w="28575">
            <a:solidFill>
              <a:schemeClr val="accent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414" y="4867099"/>
            <a:ext cx="2932584" cy="1835729"/>
          </a:xfrm>
          <a:prstGeom prst="rect">
            <a:avLst/>
          </a:prstGeom>
          <a:noFill/>
          <a:ln w="28575">
            <a:solidFill>
              <a:schemeClr val="accent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236564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764704"/>
            <a:ext cx="8229600" cy="1066800"/>
          </a:xfrm>
        </p:spPr>
        <p:txBody>
          <a:bodyPr>
            <a:normAutofit/>
          </a:bodyPr>
          <a:lstStyle/>
          <a:p>
            <a:pPr algn="ctr"/>
            <a:r>
              <a:rPr lang="el-GR" sz="3200" dirty="0"/>
              <a:t>Περίοδος λήξης της Ενετοκρατίας</a:t>
            </a:r>
          </a:p>
        </p:txBody>
      </p:sp>
      <p:sp>
        <p:nvSpPr>
          <p:cNvPr id="3" name="Θέση περιεχομένου 2"/>
          <p:cNvSpPr>
            <a:spLocks noGrp="1"/>
          </p:cNvSpPr>
          <p:nvPr>
            <p:ph idx="1"/>
          </p:nvPr>
        </p:nvSpPr>
        <p:spPr>
          <a:xfrm>
            <a:off x="467544" y="1916832"/>
            <a:ext cx="8229600" cy="4325112"/>
          </a:xfrm>
        </p:spPr>
        <p:txBody>
          <a:bodyPr>
            <a:normAutofit/>
          </a:bodyPr>
          <a:lstStyle/>
          <a:p>
            <a:pPr marL="109728" indent="0" algn="ctr">
              <a:buNone/>
            </a:pPr>
            <a:r>
              <a:rPr lang="el-GR" sz="2400" dirty="0"/>
              <a:t>Ο ενετικός έλεγχος της Καρπάθου ολοκληρώθηκε το 1669, όταν η Βενετία έχασε την Κρήτη από τους Οθωμανούς Τούρκους. Στη συνέχεια το νησί πέρασε στην Οθωμανική Αυτοκρατορία και κυβερνήθηκε από την Οθωμανική Αυτοκρατορία μέχρι την απελευθέρωσή του το 1912. Η βενετική περίοδος στην Κάρπαθο δεν ήταν τόσο εκτεταμένη και </a:t>
            </a:r>
            <a:r>
              <a:rPr lang="el-GR" sz="2400" dirty="0" err="1"/>
              <a:t>επιδραστική</a:t>
            </a:r>
            <a:r>
              <a:rPr lang="el-GR" sz="2400" dirty="0"/>
              <a:t> όσο σε άλλα νησιά, αλλά η βενετική παρουσία άφησε το στίγμα της στην κοινωνία και την οικονομία του νησιού.</a:t>
            </a:r>
          </a:p>
          <a:p>
            <a:pPr algn="ctr"/>
            <a:endParaRPr lang="el-GR" dirty="0"/>
          </a:p>
          <a:p>
            <a:endParaRPr lang="el-G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5275808"/>
            <a:ext cx="2232248" cy="1435017"/>
          </a:xfrm>
          <a:prstGeom prst="rect">
            <a:avLst/>
          </a:prstGeom>
          <a:noFill/>
          <a:ln w="28575">
            <a:solidFill>
              <a:schemeClr val="accent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5238679"/>
            <a:ext cx="2448272" cy="1468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7508" y="5845824"/>
            <a:ext cx="3244492" cy="861818"/>
          </a:xfrm>
          <a:prstGeom prst="rect">
            <a:avLst/>
          </a:prstGeom>
          <a:noFill/>
          <a:ln w="28575">
            <a:solidFill>
              <a:schemeClr val="accent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981661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t>Πηγές</a:t>
            </a:r>
          </a:p>
        </p:txBody>
      </p:sp>
      <p:sp>
        <p:nvSpPr>
          <p:cNvPr id="3" name="Θέση περιεχομένου 2"/>
          <p:cNvSpPr>
            <a:spLocks noGrp="1"/>
          </p:cNvSpPr>
          <p:nvPr>
            <p:ph idx="1"/>
          </p:nvPr>
        </p:nvSpPr>
        <p:spPr/>
        <p:txBody>
          <a:bodyPr/>
          <a:lstStyle/>
          <a:p>
            <a:r>
              <a:rPr lang="el-GR" dirty="0">
                <a:hlinkClick r:id="rId2"/>
              </a:rPr>
              <a:t>Κάρπαθος</a:t>
            </a:r>
            <a:endParaRPr lang="el-GR" dirty="0"/>
          </a:p>
          <a:p>
            <a:r>
              <a:rPr lang="el-GR" dirty="0">
                <a:hlinkClick r:id="rId3"/>
              </a:rPr>
              <a:t>ΙΣΤΟΡΙΑ ΚΑΡΠΑΘΟΥ</a:t>
            </a:r>
            <a:endParaRPr lang="el-GR" dirty="0"/>
          </a:p>
          <a:p>
            <a:r>
              <a:rPr lang="el-GR" dirty="0">
                <a:hlinkClick r:id="rId4"/>
              </a:rPr>
              <a:t>Ιστορία-Κάρπαθος</a:t>
            </a:r>
            <a:endParaRPr lang="el-GR" dirty="0"/>
          </a:p>
        </p:txBody>
      </p:sp>
    </p:spTree>
    <p:extLst>
      <p:ext uri="{BB962C8B-B14F-4D97-AF65-F5344CB8AC3E}">
        <p14:creationId xmlns:p14="http://schemas.microsoft.com/office/powerpoint/2010/main" val="238835152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692696"/>
            <a:ext cx="8229600" cy="1066800"/>
          </a:xfrm>
        </p:spPr>
        <p:txBody>
          <a:bodyPr/>
          <a:lstStyle/>
          <a:p>
            <a:pPr algn="ctr"/>
            <a:r>
              <a:rPr lang="el-GR" dirty="0"/>
              <a:t>Πρόλογος</a:t>
            </a:r>
          </a:p>
        </p:txBody>
      </p:sp>
      <p:sp>
        <p:nvSpPr>
          <p:cNvPr id="3" name="Θέση περιεχομένου 2"/>
          <p:cNvSpPr>
            <a:spLocks noGrp="1"/>
          </p:cNvSpPr>
          <p:nvPr>
            <p:ph idx="1"/>
          </p:nvPr>
        </p:nvSpPr>
        <p:spPr>
          <a:xfrm>
            <a:off x="467544" y="2060848"/>
            <a:ext cx="8229600" cy="4325112"/>
          </a:xfrm>
        </p:spPr>
        <p:txBody>
          <a:bodyPr/>
          <a:lstStyle/>
          <a:p>
            <a:pPr marL="109728" indent="0" algn="ctr">
              <a:buNone/>
            </a:pPr>
            <a:r>
              <a:rPr lang="el-GR" dirty="0"/>
              <a:t>Η Κάρπαθος είναι ένα νησί της Ελλάδας που βρίσκεται στα νοτιανατολικά του Αιγαίου πελάγους. Διαθέτει πλούσια μορφολογία του εδάφους και ένα ευρύ σύνολο ξεχωριστής πανίδας και χλωρίδας. Όμως η Κάρπαθος είναι επίσης μία κοιτίδα πολιτισμού, όχι μόνο ένα νησί με ιδιαίτερη φυσική ομορφιά. Αύτη η εργασία θα ασχοληθεί με το ιστορικό παρελθόν της κατά τα χρόνια της Τουρκοκρατίας και Ενετοκρατίας.</a:t>
            </a:r>
          </a:p>
        </p:txBody>
      </p:sp>
    </p:spTree>
    <p:extLst>
      <p:ext uri="{BB962C8B-B14F-4D97-AF65-F5344CB8AC3E}">
        <p14:creationId xmlns:p14="http://schemas.microsoft.com/office/powerpoint/2010/main" val="342590778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908720"/>
            <a:ext cx="8229600" cy="1066800"/>
          </a:xfrm>
        </p:spPr>
        <p:txBody>
          <a:bodyPr>
            <a:normAutofit fontScale="90000"/>
          </a:bodyPr>
          <a:lstStyle/>
          <a:p>
            <a:pPr algn="ctr"/>
            <a:r>
              <a:rPr lang="el-GR" dirty="0"/>
              <a:t>Η Κάρπαθος στα χρόνια της Τουρκοκρατίας</a:t>
            </a:r>
          </a:p>
        </p:txBody>
      </p:sp>
      <p:sp>
        <p:nvSpPr>
          <p:cNvPr id="3" name="Θέση περιεχομένου 2"/>
          <p:cNvSpPr>
            <a:spLocks noGrp="1"/>
          </p:cNvSpPr>
          <p:nvPr>
            <p:ph idx="1"/>
          </p:nvPr>
        </p:nvSpPr>
        <p:spPr/>
        <p:txBody>
          <a:bodyPr>
            <a:normAutofit/>
          </a:bodyPr>
          <a:lstStyle/>
          <a:p>
            <a:pPr marL="109728" indent="0" algn="ctr">
              <a:buNone/>
            </a:pPr>
            <a:r>
              <a:rPr lang="el-GR" sz="2400" dirty="0"/>
              <a:t>Όπως και πολλά άλλα νησιά του Αιγαίου, η Κάρπαθος περιήλθε αρκετές φορές υπό οθωμανική κυριαρχία κατά τη διάρκεια της οθωμανικής περιόδου (15ος-19ος αιώνας). Αν και το νησί της Καρπάθου ήταν σχετικά απομακρυσμένο από το οθωμανικό κέντρο, δεν ξέφυγε από την οθωμανική κυριαρχία, η οποία είχε σημαντικό αντίκτυπο στην καθημερινή ζωή των κατοίκων του.</a:t>
            </a: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5014242"/>
            <a:ext cx="3995309" cy="1742031"/>
          </a:xfrm>
          <a:prstGeom prst="rect">
            <a:avLst/>
          </a:prstGeom>
          <a:noFill/>
          <a:ln w="28575">
            <a:solidFill>
              <a:schemeClr val="accent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203279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5739" y="836712"/>
            <a:ext cx="8229600" cy="1066800"/>
          </a:xfrm>
        </p:spPr>
        <p:txBody>
          <a:bodyPr/>
          <a:lstStyle/>
          <a:p>
            <a:pPr algn="ctr"/>
            <a:r>
              <a:rPr lang="el-GR" dirty="0"/>
              <a:t>Κατάκτηση και διακυβέρνηση</a:t>
            </a:r>
          </a:p>
        </p:txBody>
      </p:sp>
      <p:sp>
        <p:nvSpPr>
          <p:cNvPr id="3" name="Θέση περιεχομένου 2"/>
          <p:cNvSpPr>
            <a:spLocks noGrp="1"/>
          </p:cNvSpPr>
          <p:nvPr>
            <p:ph sz="half" idx="1"/>
          </p:nvPr>
        </p:nvSpPr>
        <p:spPr>
          <a:xfrm>
            <a:off x="467544" y="2060848"/>
            <a:ext cx="4038600" cy="4525963"/>
          </a:xfrm>
        </p:spPr>
        <p:txBody>
          <a:bodyPr/>
          <a:lstStyle/>
          <a:p>
            <a:pPr marL="109728" indent="0" algn="ctr">
              <a:buNone/>
            </a:pPr>
            <a:r>
              <a:rPr lang="el-GR" dirty="0"/>
              <a:t>Όταν ο Σουλεϊμάν ο Μεγαλοπρεπής κατέκτησε τα Δωδεκάνησα το 1523, το νησί Κάρπαθος κατακτήθηκε επίσης από τους Οθωμανούς Τούρκους. Ωστόσο, οι Οθωμανοί εισήγαγαν ένα σύστημα φορολόγησης και άλλες περιοριστικές πολιτικές, ενώ τους επέτρεψαν να διατηρήσουν τα τοπικά έθιμα και τις παραδόσεις και να διεξάγουν την καθημερινή τους ζωή με κάποια αυτονομία</a:t>
            </a:r>
          </a:p>
        </p:txBody>
      </p:sp>
      <p:sp>
        <p:nvSpPr>
          <p:cNvPr id="4" name="Θέση περιεχομένου 3"/>
          <p:cNvSpPr>
            <a:spLocks noGrp="1"/>
          </p:cNvSpPr>
          <p:nvPr>
            <p:ph sz="half" idx="2"/>
          </p:nvPr>
        </p:nvSpPr>
        <p:spPr/>
        <p:txBody>
          <a:bodyPr/>
          <a:lstStyle/>
          <a:p>
            <a:endParaRPr lang="el-G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0539" y="2668662"/>
            <a:ext cx="2371725" cy="3035300"/>
          </a:xfrm>
          <a:prstGeom prst="rect">
            <a:avLst/>
          </a:prstGeom>
          <a:noFill/>
          <a:ln w="28575">
            <a:solidFill>
              <a:schemeClr val="accent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180" y="2665199"/>
            <a:ext cx="2277499" cy="3038763"/>
          </a:xfrm>
          <a:prstGeom prst="rect">
            <a:avLst/>
          </a:prstGeom>
          <a:noFill/>
          <a:ln w="28575">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484347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692696"/>
            <a:ext cx="8229600" cy="1066800"/>
          </a:xfrm>
        </p:spPr>
        <p:txBody>
          <a:bodyPr/>
          <a:lstStyle/>
          <a:p>
            <a:pPr algn="ctr"/>
            <a:r>
              <a:rPr lang="el-GR" dirty="0"/>
              <a:t>Οικονομία και κοινωνία</a:t>
            </a:r>
          </a:p>
        </p:txBody>
      </p:sp>
      <p:sp>
        <p:nvSpPr>
          <p:cNvPr id="3" name="Θέση περιεχομένου 2"/>
          <p:cNvSpPr>
            <a:spLocks noGrp="1"/>
          </p:cNvSpPr>
          <p:nvPr>
            <p:ph idx="1"/>
          </p:nvPr>
        </p:nvSpPr>
        <p:spPr>
          <a:xfrm>
            <a:off x="467544" y="1844824"/>
            <a:ext cx="8229600" cy="4325112"/>
          </a:xfrm>
        </p:spPr>
        <p:txBody>
          <a:bodyPr>
            <a:normAutofit fontScale="92500" lnSpcReduction="10000"/>
          </a:bodyPr>
          <a:lstStyle/>
          <a:p>
            <a:pPr marL="109728" indent="0" algn="ctr">
              <a:buNone/>
            </a:pPr>
            <a:r>
              <a:rPr lang="el-GR" dirty="0"/>
              <a:t>Κατά τη διάρκεια της οθωμανικής κυριαρχίας, η οικονομία του νησιού βασιζόταν στη γεωργία, την αλιεία και τη ναυτιλία. Η Κάρπαθος παρήγαγε πολλά γεωργικά προϊόντα, όπως ελαιόλαδο, σταφύλια και δημητριακά. Η ναυτιλία ήταν επίσης σημαντική για την περιοχή λόγω της στρατηγικής της θέσης για το εμπόριο με άλλα νησιά του Αιγαίου και τις ακτές της </a:t>
            </a:r>
            <a:r>
              <a:rPr lang="el-GR" dirty="0" err="1"/>
              <a:t>Μικράς</a:t>
            </a:r>
            <a:r>
              <a:rPr lang="el-GR" dirty="0"/>
              <a:t> Ασίας. Οι Οθωμανοί, ενώ επέτρεπαν ένα βαθμό αυτονομίας, ανάγκαζαν τον τοπικό πληθυσμό να πληρώνει φόρους και η διοίκηση ελεγχόταν αυστηρά από τους Οθωμανούς.</a:t>
            </a:r>
          </a:p>
          <a:p>
            <a:pPr algn="ctr"/>
            <a:endParaRPr lang="el-GR" dirty="0"/>
          </a:p>
          <a:p>
            <a:endParaRPr lang="el-GR" dirty="0"/>
          </a:p>
          <a:p>
            <a:endParaRPr lang="el-G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445224"/>
            <a:ext cx="1279029" cy="1279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0851" y="5532150"/>
            <a:ext cx="1073645" cy="1227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592666" y="620688"/>
            <a:ext cx="1350014" cy="1350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95" y="935655"/>
            <a:ext cx="181807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675920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764704"/>
            <a:ext cx="8229600" cy="1066800"/>
          </a:xfrm>
        </p:spPr>
        <p:txBody>
          <a:bodyPr>
            <a:normAutofit/>
          </a:bodyPr>
          <a:lstStyle/>
          <a:p>
            <a:pPr algn="ctr"/>
            <a:r>
              <a:rPr lang="el-GR" sz="3600" dirty="0"/>
              <a:t>Αντιδράσεις και εξεγέρσεις</a:t>
            </a:r>
          </a:p>
        </p:txBody>
      </p:sp>
      <p:sp>
        <p:nvSpPr>
          <p:cNvPr id="3" name="Θέση περιεχομένου 2"/>
          <p:cNvSpPr>
            <a:spLocks noGrp="1"/>
          </p:cNvSpPr>
          <p:nvPr>
            <p:ph idx="1"/>
          </p:nvPr>
        </p:nvSpPr>
        <p:spPr>
          <a:xfrm>
            <a:off x="467544" y="1916832"/>
            <a:ext cx="8229600" cy="4325112"/>
          </a:xfrm>
        </p:spPr>
        <p:txBody>
          <a:bodyPr>
            <a:normAutofit/>
          </a:bodyPr>
          <a:lstStyle/>
          <a:p>
            <a:pPr marL="109728" indent="0" algn="ctr">
              <a:buNone/>
            </a:pPr>
            <a:r>
              <a:rPr lang="el-GR" sz="2400" dirty="0"/>
              <a:t>Παρά τη φαινομενική ηρεμία, υπήρξαν επίσης περίοδοι έντασης και αντίστασης στην οθωμανική κυριαρχία. Οι κάτοικοι της Καρπάθου συμμετείχαν σε διάφορες εξεγέρσεις, οι οποίες όμως συνήθως περιορίζονταν σε μικρής κλίμακας εξεγέρσεις λόγω της απομόνωσης του νησιού. Ωστόσο, σε σύγκριση με άλλα μέρη της Ελλάδας, όπως η Πελοπόννησος, όπου σημειώθηκαν ταραχές μεγάλης κλίμακας, η Κάρπαθος είναι ένα σχετικά ήρεμο νησί</a:t>
            </a:r>
            <a:r>
              <a:rPr lang="el-GR" dirty="0"/>
              <a:t>.</a:t>
            </a:r>
          </a:p>
        </p:txBody>
      </p:sp>
      <p:pic>
        <p:nvPicPr>
          <p:cNvPr id="1229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5021786"/>
            <a:ext cx="3024336" cy="1692991"/>
          </a:xfrm>
          <a:prstGeom prst="rect">
            <a:avLst/>
          </a:prstGeom>
          <a:noFill/>
          <a:ln w="28575">
            <a:solidFill>
              <a:schemeClr val="accent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5071937"/>
            <a:ext cx="3193844" cy="1642840"/>
          </a:xfrm>
          <a:prstGeom prst="rect">
            <a:avLst/>
          </a:prstGeom>
          <a:noFill/>
          <a:ln w="28575">
            <a:solidFill>
              <a:schemeClr val="accent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701895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764704"/>
            <a:ext cx="8229600" cy="1066800"/>
          </a:xfrm>
        </p:spPr>
        <p:txBody>
          <a:bodyPr/>
          <a:lstStyle/>
          <a:p>
            <a:pPr algn="ctr"/>
            <a:r>
              <a:rPr lang="el-GR" dirty="0"/>
              <a:t>Θρησκεία</a:t>
            </a:r>
          </a:p>
        </p:txBody>
      </p:sp>
      <p:sp>
        <p:nvSpPr>
          <p:cNvPr id="3" name="Θέση περιεχομένου 2"/>
          <p:cNvSpPr>
            <a:spLocks noGrp="1"/>
          </p:cNvSpPr>
          <p:nvPr>
            <p:ph idx="1"/>
          </p:nvPr>
        </p:nvSpPr>
        <p:spPr>
          <a:xfrm>
            <a:off x="457200" y="2060848"/>
            <a:ext cx="8229600" cy="4325112"/>
          </a:xfrm>
        </p:spPr>
        <p:txBody>
          <a:bodyPr>
            <a:normAutofit/>
          </a:bodyPr>
          <a:lstStyle/>
          <a:p>
            <a:pPr marL="109728" indent="0" algn="ctr">
              <a:buNone/>
            </a:pPr>
            <a:r>
              <a:rPr lang="el-GR" sz="2400" dirty="0"/>
              <a:t>Παρά την οθωμανική επιβολή του Ισλάμ στα άλλα νησιά του Αιγαίου, στην Κάρπαθο δεν υπήρχε μεγάλη μουσουλμανική κοινότητα. Η Ορθόδοξη Χριστιανική πίστη παρέμεινε το κύριο δόγμα και τα μοναστήρια έπαιζαν σημαντικό ρόλο στην κοινωνική και πνευματική ζωή του νησιού.</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4581128"/>
            <a:ext cx="6912768" cy="1836204"/>
          </a:xfrm>
          <a:prstGeom prst="rect">
            <a:avLst/>
          </a:prstGeom>
          <a:noFill/>
          <a:ln w="28575">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65224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764704"/>
            <a:ext cx="8229600" cy="1066800"/>
          </a:xfrm>
        </p:spPr>
        <p:txBody>
          <a:bodyPr>
            <a:normAutofit/>
          </a:bodyPr>
          <a:lstStyle/>
          <a:p>
            <a:pPr algn="ctr"/>
            <a:r>
              <a:rPr lang="el-GR" sz="2800" dirty="0"/>
              <a:t>Ολοκλήρωση της Τουρκοκρατίας και επανάσταση</a:t>
            </a:r>
          </a:p>
        </p:txBody>
      </p:sp>
      <p:sp>
        <p:nvSpPr>
          <p:cNvPr id="3" name="Θέση περιεχομένου 2"/>
          <p:cNvSpPr>
            <a:spLocks noGrp="1"/>
          </p:cNvSpPr>
          <p:nvPr>
            <p:ph idx="1"/>
          </p:nvPr>
        </p:nvSpPr>
        <p:spPr>
          <a:xfrm>
            <a:off x="467544" y="1916832"/>
            <a:ext cx="8229600" cy="4325112"/>
          </a:xfrm>
        </p:spPr>
        <p:txBody>
          <a:bodyPr>
            <a:normAutofit/>
          </a:bodyPr>
          <a:lstStyle/>
          <a:p>
            <a:pPr marL="109728" indent="0" algn="ctr">
              <a:buNone/>
            </a:pPr>
            <a:r>
              <a:rPr lang="el-GR" sz="2000" dirty="0"/>
              <a:t>Το νησί της Καρπάθου παρέμεινε υπό οθωμανική κυριαρχία μέχρι την Ελληνική Επανάσταση του 1821, όταν οι Καρπάθιοι πήραν μέρος στις ναυτικές επιχειρήσεις και υποστήριξαν τον αγώνα για την ανεξαρτησία. Η επίσημη απελευθέρωση πραγματοποιήθηκε το 1912 κατά τη διάρκεια των Βαλκανικών Πολέμων και το νησί ενσωματώθηκε στην Ελλάδα. Η τουρκική κυριαρχία επηρέασε την κοινωνία και την οικονομία του νησιού, αλλά ο τοπικός πολιτισμός και οι παραδόσεις παρέμειναν ισχυρές.</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610146"/>
            <a:ext cx="2952328" cy="2071036"/>
          </a:xfrm>
          <a:prstGeom prst="rect">
            <a:avLst/>
          </a:prstGeom>
          <a:noFill/>
          <a:ln w="28575">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4610145"/>
            <a:ext cx="3168352" cy="2081733"/>
          </a:xfrm>
          <a:prstGeom prst="rect">
            <a:avLst/>
          </a:prstGeom>
          <a:noFill/>
          <a:ln w="28575">
            <a:solidFill>
              <a:schemeClr val="accent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299631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764704"/>
            <a:ext cx="8229600" cy="1066800"/>
          </a:xfrm>
        </p:spPr>
        <p:txBody>
          <a:bodyPr>
            <a:normAutofit/>
          </a:bodyPr>
          <a:lstStyle/>
          <a:p>
            <a:pPr algn="ctr"/>
            <a:r>
              <a:rPr lang="el-GR" sz="3200" dirty="0"/>
              <a:t>Η Κάρπαθος στα χρόνια της Ενετοκρατίας</a:t>
            </a:r>
          </a:p>
        </p:txBody>
      </p:sp>
      <p:sp>
        <p:nvSpPr>
          <p:cNvPr id="3" name="Θέση περιεχομένου 2"/>
          <p:cNvSpPr>
            <a:spLocks noGrp="1"/>
          </p:cNvSpPr>
          <p:nvPr>
            <p:ph idx="1"/>
          </p:nvPr>
        </p:nvSpPr>
        <p:spPr>
          <a:xfrm>
            <a:off x="395536" y="1916832"/>
            <a:ext cx="8229600" cy="4176464"/>
          </a:xfrm>
        </p:spPr>
        <p:txBody>
          <a:bodyPr>
            <a:normAutofit/>
          </a:bodyPr>
          <a:lstStyle/>
          <a:p>
            <a:r>
              <a:rPr lang="el-GR" sz="2000" dirty="0">
                <a:solidFill>
                  <a:schemeClr val="accent6">
                    <a:lumMod val="75000"/>
                  </a:schemeClr>
                </a:solidFill>
              </a:rPr>
              <a:t>Κατάκτηση και διοίκηση</a:t>
            </a:r>
          </a:p>
          <a:p>
            <a:endParaRPr lang="el-GR" sz="2000" dirty="0">
              <a:solidFill>
                <a:schemeClr val="tx1">
                  <a:lumMod val="95000"/>
                  <a:lumOff val="5000"/>
                </a:schemeClr>
              </a:solidFill>
            </a:endParaRPr>
          </a:p>
          <a:p>
            <a:pPr marL="109728" indent="0" algn="ctr">
              <a:buNone/>
            </a:pPr>
            <a:r>
              <a:rPr lang="el-GR" sz="2000" dirty="0">
                <a:solidFill>
                  <a:schemeClr val="tx1">
                    <a:lumMod val="95000"/>
                    <a:lumOff val="5000"/>
                  </a:schemeClr>
                </a:solidFill>
              </a:rPr>
              <a:t>Το νησί της Καρπάθου πέρασε υπό βενετική κυριαρχία ως μέρος της βενετικής επικράτειας στο Αιγαίο Πέλαγος μετά την κατάκτηση της Κρήτης το 1204. Η βενετική κυριαρχία επικεντρώθηκε στον εμπορικό έλεγχο και οι τοπικοί άρχοντες ήταν υποταγμένοι στη Βενετία. Η διοίκηση στο νησί της Καρπάθου ήταν λιγότερο αυστηρή και ο τοπικός πληθυσμός μπόρεσε να διατηρήσει τις παραδόσεις του.</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581128"/>
            <a:ext cx="3858766" cy="2166845"/>
          </a:xfrm>
          <a:prstGeom prst="rect">
            <a:avLst/>
          </a:prstGeom>
          <a:noFill/>
          <a:ln w="28575">
            <a:solidFill>
              <a:schemeClr val="accent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4609051"/>
            <a:ext cx="2880320" cy="2157460"/>
          </a:xfrm>
          <a:prstGeom prst="rect">
            <a:avLst/>
          </a:prstGeom>
          <a:noFill/>
          <a:ln w="28575">
            <a:solidFill>
              <a:schemeClr val="accent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439300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137</TotalTime>
  <Words>855</Words>
  <Application>Microsoft Office PowerPoint</Application>
  <PresentationFormat>Προβολή στην οθόνη (4:3)</PresentationFormat>
  <Paragraphs>35</Paragraphs>
  <Slides>14</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14</vt:i4>
      </vt:variant>
    </vt:vector>
  </HeadingPairs>
  <TitlesOfParts>
    <vt:vector size="19" baseType="lpstr">
      <vt:lpstr>Calibri</vt:lpstr>
      <vt:lpstr>Georgia</vt:lpstr>
      <vt:lpstr>Trebuchet MS</vt:lpstr>
      <vt:lpstr>Wingdings 2</vt:lpstr>
      <vt:lpstr>Αστικό</vt:lpstr>
      <vt:lpstr>Η Κάρπαθος στα χρόνια της Τουρκοκρατίας και της Ενετοκρατίας</vt:lpstr>
      <vt:lpstr>Πρόλογος</vt:lpstr>
      <vt:lpstr>Η Κάρπαθος στα χρόνια της Τουρκοκρατίας</vt:lpstr>
      <vt:lpstr>Κατάκτηση και διακυβέρνηση</vt:lpstr>
      <vt:lpstr>Οικονομία και κοινωνία</vt:lpstr>
      <vt:lpstr>Αντιδράσεις και εξεγέρσεις</vt:lpstr>
      <vt:lpstr>Θρησκεία</vt:lpstr>
      <vt:lpstr>Ολοκλήρωση της Τουρκοκρατίας και επανάσταση</vt:lpstr>
      <vt:lpstr>Η Κάρπαθος στα χρόνια της Ενετοκρατίας</vt:lpstr>
      <vt:lpstr>Οικονομία</vt:lpstr>
      <vt:lpstr>Κοινωνία και πολιτισμός</vt:lpstr>
      <vt:lpstr>Κάτοικοι και αντίσταση</vt:lpstr>
      <vt:lpstr>Περίοδος λήξης της Ενετοκρατίας</vt:lpstr>
      <vt:lpstr>Πηγές</vt:lpstr>
    </vt:vector>
  </TitlesOfParts>
  <Company>ΕΠΠtools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Κάρπαθος στα χρόνια της Τουρκοκρατίας και της Ενετοκρατίας</dc:title>
  <dc:creator>ΒΕΝΕΤΙΑ ΛΟΥΠΗ</dc:creator>
  <cp:lastModifiedBy>grafeiodnt2</cp:lastModifiedBy>
  <cp:revision>17</cp:revision>
  <dcterms:created xsi:type="dcterms:W3CDTF">2025-01-29T13:31:14Z</dcterms:created>
  <dcterms:modified xsi:type="dcterms:W3CDTF">2025-05-14T09:21:33Z</dcterms:modified>
</cp:coreProperties>
</file>