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0" r:id="rId6"/>
    <p:sldId id="263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9293"/>
    <a:srgbClr val="998880"/>
    <a:srgbClr val="8C7567"/>
    <a:srgbClr val="8E7769"/>
    <a:srgbClr val="6F5F50"/>
    <a:srgbClr val="A98F76"/>
    <a:srgbClr val="DFC598"/>
    <a:srgbClr val="A0552E"/>
    <a:srgbClr val="D7AC41"/>
    <a:srgbClr val="C6B3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29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EE30BF7-BF8A-45D4-1306-25A0B5DDC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82F5740B-CED2-C216-0117-002D73962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9CCCAF3-1E85-5221-9152-22AB6ABF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E04EB5B-74C3-6C43-9E7B-11EDFE09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0D0E93-D23B-7488-DCAB-34E0120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6015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08E97B4-8A15-3919-5FFF-420790BE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EFBE74BF-966A-FBB6-0AB3-C54E65EB0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BA45E2D-FA61-69DA-12C1-9B54ADFA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12713A9-E62F-51DC-9BE9-70E0A191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17B0CB3-EFB6-13A6-CE95-EBA3DB98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566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83E101A6-5528-7A68-9587-C2DF766A1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F86425A3-D4B8-EC36-0776-99D95ECAB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8354C4E-B098-F1E4-9896-8B8A941D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EB9E73E-3D76-D289-B069-2123266C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774E8B9-1FBC-0173-573E-71FB15F3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02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42274E8-FC58-098A-76B9-9E746DE8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C345EFD-257C-8928-038B-7A4B4D465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29E0E2E-C3A9-860B-8BCB-D4574F73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1FB2D20-535B-D47D-E405-D51C09E9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50E93D3-9F47-AE51-9F7A-E744007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1277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422D311-823B-0207-7C13-2BA652A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8A75DD4-E4CA-222B-CCFE-58DE57D28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AAD6A11-C159-F60A-B013-B7259570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8F359CF-BF04-546E-B078-D8C30090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ED4FADF-030A-1C23-5C64-ECC3A17D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5077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6870B4E-5E7E-5CB9-A7C0-DF6F8AF4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A90668C-7227-1114-CE70-56E03676F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D259235C-E360-7C51-5B12-1D28AAA37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44AA164-C3EB-BB7D-0ACC-3B17212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DAEFFF77-9B80-4C26-37A7-F1539F9E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F36FFE1-C457-2DB0-AC03-50E18C3A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770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D44CD8D-D6A5-F61B-8DC4-CA95D42A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3141DCA-9555-1634-C86E-E9A82559D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96550D83-470E-177D-096F-D943ECFD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EAC0A6C2-9D54-F566-3707-D2558EC5D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E5F2A8B2-AC8A-2536-1F0B-AB74754C7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94E003DD-2B06-08A0-993E-A80FFA6F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470DCD6A-B9A8-C195-3868-664EBC99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DACA1604-EBC6-5FCB-24A5-1155CD79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304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FC0A68F-D912-8F7A-FCBF-1C8D319E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9272125A-762E-044A-1C7E-97B1ACC5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E6CA6E6B-AEE8-702A-5EFA-B2344D44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6FC556D4-4D7C-AFD7-9B83-16EC410C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466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8A31D08C-36DC-9510-8D33-78202D86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D0AD2672-B2E8-2226-77D9-247870C9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AD4A890A-D3D2-4DF3-C610-ED4A9DF4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9076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930545C-752D-C6A0-B4DB-B6AD4A88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A040F70-6AE6-9C80-9FDB-16C01BA22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09E38247-B78D-D738-6A92-D5A870C9E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2564332-1458-ADD3-1BE0-C5E2C4FB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1910EC2D-5714-7489-48D4-9FF4E7C8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041C8717-611C-3B2C-96F7-CD5A9C23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99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FEA5752-CD47-D986-09E4-C9A37913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134F3A2E-DC8A-84F7-B955-AB26462BA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C081517-975C-8571-F535-D54286D6F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E5F410E-AE48-307A-7009-4D585C31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938B6B9-0C0B-189A-692A-4A6478C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1DD51A1-394A-2F45-1C02-859AA266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8105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62EAB12-ADF3-88A8-49B1-9D0292B3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21B33ED-797F-7A91-3E3A-02BB53D3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0B0B4A2-53D9-D887-2B64-D89AB3922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8C65-7E40-4EF9-81C4-6D79567846E7}" type="datetimeFigureOut">
              <a:rPr lang="el-GR" smtClean="0"/>
              <a:pPr/>
              <a:t>19/5/2025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E8306DF-F75C-F1FD-72C2-812521213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06CAAE0-8249-94AD-0B39-8BED14F91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0EE6-6AAA-405D-95E3-AF19F6B545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24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81B7118C-5F09-9908-04F1-9B852FFDB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397"/>
            <a:ext cx="12192000" cy="6868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CC1222-F612-0CE9-6455-F3FCC6548E5D}"/>
              </a:ext>
            </a:extLst>
          </p:cNvPr>
          <p:cNvSpPr txBox="1"/>
          <p:nvPr/>
        </p:nvSpPr>
        <p:spPr>
          <a:xfrm>
            <a:off x="1740353" y="1338944"/>
            <a:ext cx="8711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Γαστρονομία</a:t>
            </a:r>
          </a:p>
          <a:p>
            <a:pPr algn="ctr"/>
            <a:r>
              <a:rPr lang="el-GR" sz="96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Καρπάθου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E6B081F0-C2E0-5495-7D62-551B338179E2}"/>
              </a:ext>
            </a:extLst>
          </p:cNvPr>
          <p:cNvSpPr/>
          <p:nvPr/>
        </p:nvSpPr>
        <p:spPr>
          <a:xfrm>
            <a:off x="12192000" y="-227676"/>
            <a:ext cx="6335486" cy="7302953"/>
          </a:xfrm>
          <a:prstGeom prst="rect">
            <a:avLst/>
          </a:prstGeom>
          <a:solidFill>
            <a:srgbClr val="532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8562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FB0E96BD-64CF-3B35-A73F-B3120CFD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6910" y="-38278"/>
            <a:ext cx="5885089" cy="6896278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ADE52939-1840-6A7F-07A6-46A37E1019ED}"/>
              </a:ext>
            </a:extLst>
          </p:cNvPr>
          <p:cNvSpPr/>
          <p:nvPr/>
        </p:nvSpPr>
        <p:spPr>
          <a:xfrm>
            <a:off x="-28576" y="-106135"/>
            <a:ext cx="6335486" cy="7302953"/>
          </a:xfrm>
          <a:prstGeom prst="rect">
            <a:avLst/>
          </a:prstGeom>
          <a:solidFill>
            <a:srgbClr val="532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E6CDB8-997C-45DE-092E-23256B275846}"/>
              </a:ext>
            </a:extLst>
          </p:cNvPr>
          <p:cNvSpPr txBox="1"/>
          <p:nvPr/>
        </p:nvSpPr>
        <p:spPr>
          <a:xfrm>
            <a:off x="118381" y="821863"/>
            <a:ext cx="57639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</a:t>
            </a:r>
            <a:r>
              <a:rPr lang="el-GR" dirty="0">
                <a:solidFill>
                  <a:srgbClr val="C6B395"/>
                </a:solidFill>
              </a:rPr>
              <a:t>Οι μακαρούνες είναι ένα παραδοσιακό φαγητό και προέρχεται από το πανέμορφο χωριό της Ολύμπου. </a:t>
            </a:r>
          </a:p>
          <a:p>
            <a:endParaRPr lang="el-GR" dirty="0">
              <a:solidFill>
                <a:srgbClr val="C6B395"/>
              </a:solidFill>
            </a:endParaRPr>
          </a:p>
          <a:p>
            <a:r>
              <a:rPr lang="el-GR" dirty="0">
                <a:solidFill>
                  <a:srgbClr val="C6B395"/>
                </a:solidFill>
              </a:rPr>
              <a:t>    Είναι σύνηθες με καραμελωμένα κρεμμυδάκια και πεντανόστημη, παραδοσιακή, καρπάθηκη μυζήθρα.</a:t>
            </a:r>
          </a:p>
          <a:p>
            <a:endParaRPr lang="el-GR" dirty="0">
              <a:solidFill>
                <a:srgbClr val="C6B395"/>
              </a:solidFill>
            </a:endParaRPr>
          </a:p>
          <a:p>
            <a:r>
              <a:rPr lang="el-GR" dirty="0">
                <a:solidFill>
                  <a:srgbClr val="C6B395"/>
                </a:solidFill>
              </a:rPr>
              <a:t>Υλικά: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C6B395"/>
                </a:solidFill>
              </a:rPr>
              <a:t>1</a:t>
            </a:r>
            <a:r>
              <a:rPr lang="en-US" dirty="0">
                <a:solidFill>
                  <a:srgbClr val="C6B395"/>
                </a:solidFill>
              </a:rPr>
              <a:t>kg</a:t>
            </a:r>
            <a:r>
              <a:rPr lang="el-GR" dirty="0">
                <a:solidFill>
                  <a:srgbClr val="C6B395"/>
                </a:solidFill>
              </a:rPr>
              <a:t> αλεύρι λευκό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C6B395"/>
                </a:solidFill>
              </a:rPr>
              <a:t>Βούτυρο κατσικίσιο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C6B395"/>
                </a:solidFill>
              </a:rPr>
              <a:t>Νερό (με το μάτι)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C6B395"/>
                </a:solidFill>
              </a:rPr>
              <a:t>Ένα κουταλάκι του γλυκού αλάτι</a:t>
            </a:r>
          </a:p>
          <a:p>
            <a:endParaRPr lang="el-GR" dirty="0">
              <a:solidFill>
                <a:srgbClr val="C6B395"/>
              </a:solidFill>
            </a:endParaRPr>
          </a:p>
          <a:p>
            <a:r>
              <a:rPr lang="el-GR" dirty="0">
                <a:solidFill>
                  <a:srgbClr val="C6B395"/>
                </a:solidFill>
              </a:rPr>
              <a:t>Εκτέλεση: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solidFill>
                  <a:srgbClr val="C6B395"/>
                </a:solidFill>
              </a:rPr>
              <a:t>Ανακατεύουμε αλεύρι, νερό και αλάτι μέχρι να πήξει.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solidFill>
                  <a:srgbClr val="C6B395"/>
                </a:solidFill>
              </a:rPr>
              <a:t>Πλάθουμε κορδονάκια και τα κόβουμε ανά τρία δάχτυλα.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solidFill>
                  <a:srgbClr val="C6B395"/>
                </a:solidFill>
              </a:rPr>
              <a:t>Τα βράζουμε μέχρι να επιπλεύσουν.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solidFill>
                  <a:srgbClr val="C6B395"/>
                </a:solidFill>
              </a:rPr>
              <a:t>Τσιγαρίζουμε  το κρεμμύδι.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solidFill>
                  <a:srgbClr val="C6B395"/>
                </a:solidFill>
              </a:rPr>
              <a:t>Στρώνουμε σε ένα πιάτο την μυζήθρα και τις μακαρούνες εναλλάξ και βάζουμε το κρεμμύδι από επάνω.</a:t>
            </a:r>
          </a:p>
          <a:p>
            <a:pPr marL="342900" indent="-342900">
              <a:buFont typeface="+mj-lt"/>
              <a:buAutoNum type="arabicPeriod"/>
            </a:pPr>
            <a:endParaRPr lang="el-GR" dirty="0">
              <a:solidFill>
                <a:srgbClr val="C6B395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l-GR" dirty="0">
              <a:solidFill>
                <a:srgbClr val="C6B395"/>
              </a:solidFill>
            </a:endParaRPr>
          </a:p>
          <a:p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5D0D1F-161A-164F-AE76-EB4C30AE4B25}"/>
              </a:ext>
            </a:extLst>
          </p:cNvPr>
          <p:cNvSpPr txBox="1"/>
          <p:nvPr/>
        </p:nvSpPr>
        <p:spPr>
          <a:xfrm>
            <a:off x="571500" y="53068"/>
            <a:ext cx="437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6B3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ΜΑΚΑΡΟΥΝΕΣ</a:t>
            </a:r>
          </a:p>
        </p:txBody>
      </p:sp>
    </p:spTree>
    <p:extLst>
      <p:ext uri="{BB962C8B-B14F-4D97-AF65-F5344CB8AC3E}">
        <p14:creationId xmlns:p14="http://schemas.microsoft.com/office/powerpoint/2010/main" xmlns="" val="3910078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4A0A3150-9FA8-EDC2-EDBE-A67A886B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730" y="0"/>
            <a:ext cx="5514270" cy="68580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D446755D-CEBA-C156-F857-52845FCFA47B}"/>
              </a:ext>
            </a:extLst>
          </p:cNvPr>
          <p:cNvSpPr/>
          <p:nvPr/>
        </p:nvSpPr>
        <p:spPr>
          <a:xfrm>
            <a:off x="-171450" y="-53067"/>
            <a:ext cx="6849180" cy="6911067"/>
          </a:xfrm>
          <a:prstGeom prst="rect">
            <a:avLst/>
          </a:prstGeom>
          <a:solidFill>
            <a:srgbClr val="A05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4466D2-34C1-E8B7-AB9B-EF8CB46F307F}"/>
              </a:ext>
            </a:extLst>
          </p:cNvPr>
          <p:cNvSpPr txBox="1"/>
          <p:nvPr/>
        </p:nvSpPr>
        <p:spPr>
          <a:xfrm>
            <a:off x="85725" y="322490"/>
            <a:ext cx="588236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DFC598"/>
                </a:solidFill>
              </a:rPr>
              <a:t>Οι καλαούροι, όπως λέγονται στην Κάρπαθο τα σαλιγκάρια, αποτελούν ένα μοναδικό τρόφιμο όχι μόνο γευστικά αλλά και θρεπτικά. </a:t>
            </a:r>
          </a:p>
          <a:p>
            <a:r>
              <a:rPr lang="el-GR" sz="2000" dirty="0">
                <a:solidFill>
                  <a:srgbClr val="DFC598"/>
                </a:solidFill>
              </a:rPr>
              <a:t>Υπάρχουν πολλοί τρόποι να μαγειρέψεις τους κοχλιούς. Ο πιο συνηθισμένος είναι ο παρακάτω</a:t>
            </a:r>
            <a:r>
              <a:rPr lang="en-US" sz="2000" dirty="0">
                <a:solidFill>
                  <a:srgbClr val="DFC598"/>
                </a:solidFill>
              </a:rPr>
              <a:t>:</a:t>
            </a:r>
            <a:endParaRPr lang="el-GR" sz="2000" dirty="0">
              <a:solidFill>
                <a:srgbClr val="DFC598"/>
              </a:solidFill>
            </a:endParaRPr>
          </a:p>
          <a:p>
            <a:endParaRPr lang="el-GR" sz="2000" dirty="0">
              <a:solidFill>
                <a:srgbClr val="DFC598"/>
              </a:solidFill>
            </a:endParaRPr>
          </a:p>
          <a:p>
            <a:r>
              <a:rPr lang="el-GR" sz="2000" dirty="0">
                <a:solidFill>
                  <a:srgbClr val="DFC598"/>
                </a:solidFill>
              </a:rPr>
              <a:t>Υλικά: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DFC598"/>
                </a:solidFill>
              </a:rPr>
              <a:t>1 πιάτο σαλιγκάρια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DFC598"/>
                </a:solidFill>
              </a:rPr>
              <a:t>1 ξερό Κρεμμύδι ψιλοκομμένο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DFC598"/>
                </a:solidFill>
              </a:rPr>
              <a:t>1 Ένα κουταλάκι του γλυκού τοματοπελτέ</a:t>
            </a:r>
            <a:endParaRPr lang="en-US" dirty="0">
              <a:solidFill>
                <a:srgbClr val="DFC59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FC598"/>
                </a:solidFill>
              </a:rPr>
              <a:t>4</a:t>
            </a:r>
            <a:r>
              <a:rPr lang="el-GR" dirty="0">
                <a:solidFill>
                  <a:srgbClr val="DFC598"/>
                </a:solidFill>
              </a:rPr>
              <a:t> ποτήρια νερό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DFC598"/>
                </a:solidFill>
              </a:rPr>
              <a:t>100γρ. παρθένο ελαιόλαδο</a:t>
            </a:r>
          </a:p>
          <a:p>
            <a:endParaRPr lang="el-GR" sz="2000" dirty="0">
              <a:solidFill>
                <a:srgbClr val="DFC598"/>
              </a:solidFill>
            </a:endParaRPr>
          </a:p>
          <a:p>
            <a:r>
              <a:rPr lang="el-GR" sz="2000" dirty="0">
                <a:solidFill>
                  <a:srgbClr val="DFC598"/>
                </a:solidFill>
              </a:rPr>
              <a:t>Εκτέλεση: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DFC598"/>
                </a:solidFill>
              </a:rPr>
              <a:t>Καθαρίζουμε τους καλαούρους με την μύτη ενός μαχαιριού και τους πλένουμε με νερό.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DFC598"/>
                </a:solidFill>
              </a:rPr>
              <a:t>Τσιγαρίζουμε το κρεμμύδι σε μια κατσαρόλα και προσθέτουμε το τοματοπελτέ με τους κοχλιούς.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DFC598"/>
                </a:solidFill>
              </a:rPr>
              <a:t>Προσθέτουμε το ελαιόλαδο μαζί με το νερό και τα μπαχαρικά.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DFC598"/>
                </a:solidFill>
              </a:rPr>
              <a:t>Βράζουμε σε σιγανή φωτιά μέχρι να εξατμιστεί το νερό.</a:t>
            </a:r>
          </a:p>
          <a:p>
            <a:r>
              <a:rPr lang="el-GR" sz="2000" dirty="0">
                <a:solidFill>
                  <a:srgbClr val="DFC598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>
              <a:solidFill>
                <a:srgbClr val="A0552E"/>
              </a:solidFill>
            </a:endParaRPr>
          </a:p>
          <a:p>
            <a:endParaRPr lang="el-GR" sz="2000" dirty="0">
              <a:solidFill>
                <a:srgbClr val="A0552E"/>
              </a:solidFill>
            </a:endParaRPr>
          </a:p>
          <a:p>
            <a:r>
              <a:rPr lang="el-GR" sz="2000" dirty="0">
                <a:solidFill>
                  <a:srgbClr val="A0552E"/>
                </a:solidFill>
              </a:rPr>
              <a:t> </a:t>
            </a:r>
            <a:endParaRPr lang="el-GR" dirty="0">
              <a:solidFill>
                <a:srgbClr val="6A310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C7D98F-806E-22F6-F364-3F3469CEB5D2}"/>
              </a:ext>
            </a:extLst>
          </p:cNvPr>
          <p:cNvSpPr txBox="1"/>
          <p:nvPr/>
        </p:nvSpPr>
        <p:spPr>
          <a:xfrm>
            <a:off x="1461407" y="0"/>
            <a:ext cx="284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DFC5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ΚΑΛΑΟΥΡΟΙ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184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710992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ΣΠΑΝΑΚΟΠΙΤΙΑ-ΚΑΣΟΥ-Μ.-ΧΑΛΚΙΤΟΥ-1024x78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0" y="0"/>
            <a:ext cx="6407019" cy="6858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ECE6CDB8-997C-45DE-092E-23256B275846}"/>
              </a:ext>
            </a:extLst>
          </p:cNvPr>
          <p:cNvSpPr txBox="1"/>
          <p:nvPr/>
        </p:nvSpPr>
        <p:spPr>
          <a:xfrm>
            <a:off x="165034" y="383322"/>
            <a:ext cx="549864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Υλικά</a:t>
            </a:r>
            <a:r>
              <a:rPr lang="el-G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</a:t>
            </a:r>
          </a:p>
          <a:p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κιλό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αλεύρι </a:t>
            </a:r>
            <a:r>
              <a:rPr lang="el-GR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γ.ο.χ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1 </a:t>
            </a:r>
            <a:r>
              <a:rPr lang="el-GR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φακ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 μ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αγιά, 1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ποτ. και 1φλ. 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νερό χλιαρό, 1 </a:t>
            </a:r>
            <a:r>
              <a:rPr lang="el-GR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κ.σ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αλάτι, 1 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φλ. 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λαδί</a:t>
            </a:r>
            <a:endParaRPr lang="el-GR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Γέμιση:</a:t>
            </a:r>
          </a:p>
          <a:p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κιλό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σπανάκι, 1/2 κιλό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el-GR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σεύκλα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1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ξερό κρεμμύδι, 1 ματσάκι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φρέσκα 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κρεμμυδάκια, 2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πράσα, 1/2 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ματσάκι 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άνηθο, 1 ματσάκι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μαϊντανό, 1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φλ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του 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καφέ </a:t>
            </a:r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ρύζι</a:t>
            </a:r>
            <a:endParaRPr lang="el-GR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l-G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Εκτέλεση</a:t>
            </a:r>
            <a:r>
              <a:rPr lang="el-G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</a:t>
            </a:r>
          </a:p>
          <a:p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Σε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λεκάνη βάζουμε το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αλεύρι. Στο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ποτήρι με το νερό ανακατεύουμε τη μάγια και στο φλιτζάνι με το νερό ανακατεύουμε το αλάτι. Τα προσθέτουμε στο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αλεύρι. Προσθέτουμε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το λάδι και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ζυμώνουμε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να ενωθούν τα υλικά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.(Ίσως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να πάρει λίγο νεράκι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παραπάνω, ανάλογα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με το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αλεύρι). Σκεπάζουμε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με πετσέτα μέχρι να φτιάξουμε τη γέμιση.</a:t>
            </a:r>
          </a:p>
          <a:p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Για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τη γέμιση:</a:t>
            </a:r>
          </a:p>
          <a:p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Ψιλοκόβουμε όλα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τα λαχανικά και τα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τσιγαρίζουμε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με λίγο λάδι. Προσθέτουμε το ρύζι και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αλατάκι. Τα αδειάζουμε σε ένα σουρωτήρι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για να φύγουν τα υγρά της γέμισης ώστε να μην ανοίγουν οι </a:t>
            </a:r>
            <a:r>
              <a:rPr lang="el-GR" sz="17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πιτούλες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στο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ψήσιμο. Παίρνουμε ζυμαράκι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όσο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ένα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μανταρίνι και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ανοίγουμε σε στρογγυλό σχήμα. Γεμίζουμε, κλείνουμε σε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μισοφέγγαρο και το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βάζουμε σε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ταψί με χαρτί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ψησίματος. Ψήνουμε στους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180 βαθμούς για μισή 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ώρα περίπου.(</a:t>
            </a:r>
            <a:r>
              <a:rPr lang="el-GR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Ανάλογα το φούρνο.)</a:t>
            </a:r>
          </a:p>
          <a:p>
            <a:pPr marL="342900" indent="-342900">
              <a:buFont typeface="+mj-lt"/>
              <a:buAutoNum type="arabicPeriod"/>
            </a:pPr>
            <a:endParaRPr lang="el-GR" dirty="0">
              <a:solidFill>
                <a:srgbClr val="C6B395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l-GR" dirty="0">
              <a:solidFill>
                <a:srgbClr val="C6B395"/>
              </a:solidFill>
            </a:endParaRPr>
          </a:p>
          <a:p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FC7D98F-806E-22F6-F364-3F3469CEB5D2}"/>
              </a:ext>
            </a:extLst>
          </p:cNvPr>
          <p:cNvSpPr txBox="1"/>
          <p:nvPr/>
        </p:nvSpPr>
        <p:spPr>
          <a:xfrm>
            <a:off x="1461407" y="0"/>
            <a:ext cx="284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ΛΑΧΑΝΟΠΙΤΙΑ</a:t>
            </a:r>
            <a:endParaRPr lang="el-GR" sz="20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9385A261-14EF-8E96-9735-B5AA3D401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8305" cy="68580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D1F93CCA-5E2F-DEAA-D844-2E86944D6F11}"/>
              </a:ext>
            </a:extLst>
          </p:cNvPr>
          <p:cNvSpPr/>
          <p:nvPr/>
        </p:nvSpPr>
        <p:spPr>
          <a:xfrm>
            <a:off x="5408305" y="-142876"/>
            <a:ext cx="6883027" cy="7000875"/>
          </a:xfrm>
          <a:prstGeom prst="rect">
            <a:avLst/>
          </a:prstGeom>
          <a:solidFill>
            <a:srgbClr val="6F5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C500DC-96C6-7B54-2E32-FFE3BF60F976}"/>
              </a:ext>
            </a:extLst>
          </p:cNvPr>
          <p:cNvSpPr txBox="1"/>
          <p:nvPr/>
        </p:nvSpPr>
        <p:spPr>
          <a:xfrm>
            <a:off x="5875297" y="1187903"/>
            <a:ext cx="61028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9C9293"/>
                </a:solidFill>
              </a:rPr>
              <a:t>Στα νοτιά Δωδεκάνησα και συγκεκριμένα στα δυο όμορφα νησιά, αυτό της Καρπάθου και της Κάσου, η παραγωγή εμφιαλωμένου κρασιο, σε ερασιτεχνικό ή επαγγελματικό επίπεδο, έχει αυξηθεί πολύ.</a:t>
            </a:r>
          </a:p>
          <a:p>
            <a:endParaRPr lang="el-GR" sz="2400" dirty="0">
              <a:solidFill>
                <a:srgbClr val="9C9293"/>
              </a:solidFill>
            </a:endParaRPr>
          </a:p>
          <a:p>
            <a:r>
              <a:rPr lang="el-GR" sz="2400" dirty="0">
                <a:solidFill>
                  <a:srgbClr val="9C9293"/>
                </a:solidFill>
              </a:rPr>
              <a:t>Η Κάρπαθος  συγκεκριμένα έχει διατηρήσει κάποιες αρχαίες συνήθειες της οινοπαραγωγής με αποτέλεσμα να </a:t>
            </a:r>
            <a:r>
              <a:rPr lang="el-GR" sz="2400">
                <a:solidFill>
                  <a:srgbClr val="9C9293"/>
                </a:solidFill>
              </a:rPr>
              <a:t>παράγει ιδιαίτερα γευστικά κρασιά.</a:t>
            </a:r>
            <a:endParaRPr lang="el-GR" sz="2400" dirty="0">
              <a:solidFill>
                <a:srgbClr val="9C9293"/>
              </a:solidFill>
            </a:endParaRPr>
          </a:p>
          <a:p>
            <a:r>
              <a:rPr lang="el-GR" sz="2400" dirty="0">
                <a:solidFill>
                  <a:srgbClr val="9C9293"/>
                </a:solidFill>
              </a:rPr>
              <a:t>  </a:t>
            </a:r>
            <a:endParaRPr lang="el-GR" sz="2400" dirty="0">
              <a:solidFill>
                <a:srgbClr val="9988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EB35B2-0BDC-3185-8ECD-A386680A23C9}"/>
              </a:ext>
            </a:extLst>
          </p:cNvPr>
          <p:cNvSpPr txBox="1"/>
          <p:nvPr/>
        </p:nvSpPr>
        <p:spPr>
          <a:xfrm>
            <a:off x="6608989" y="187779"/>
            <a:ext cx="3939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rgbClr val="9C9293"/>
                </a:solidFill>
                <a:latin typeface="Arial Black" panose="020B0A04020102020204" pitchFamily="34" charset="0"/>
              </a:rPr>
              <a:t>ΤΟ ΚΡΑΣΙ</a:t>
            </a:r>
          </a:p>
        </p:txBody>
      </p:sp>
    </p:spTree>
    <p:extLst>
      <p:ext uri="{BB962C8B-B14F-4D97-AF65-F5344CB8AC3E}">
        <p14:creationId xmlns:p14="http://schemas.microsoft.com/office/powerpoint/2010/main" xmlns="" val="733930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35DC7275-EEA9-2AA9-EB0B-B221270635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6D4BD8-04EB-605D-1975-023AB20EE43D}"/>
              </a:ext>
            </a:extLst>
          </p:cNvPr>
          <p:cNvSpPr txBox="1"/>
          <p:nvPr/>
        </p:nvSpPr>
        <p:spPr>
          <a:xfrm>
            <a:off x="0" y="1649186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ΕΥΧΑΡΙΣΤΟΥΜΕ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25DEF-29E2-9D46-2547-14740396229C}"/>
              </a:ext>
            </a:extLst>
          </p:cNvPr>
          <p:cNvSpPr txBox="1"/>
          <p:nvPr/>
        </p:nvSpPr>
        <p:spPr>
          <a:xfrm>
            <a:off x="195943" y="5645723"/>
            <a:ext cx="327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Δημήτριος Γεραπετρίτης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Κωνσταντίνος Παπαδόπουλος</a:t>
            </a:r>
          </a:p>
        </p:txBody>
      </p:sp>
    </p:spTree>
    <p:extLst>
      <p:ext uri="{BB962C8B-B14F-4D97-AF65-F5344CB8AC3E}">
        <p14:creationId xmlns:p14="http://schemas.microsoft.com/office/powerpoint/2010/main" xmlns="" val="111826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276</Words>
  <Application>Microsoft Office PowerPoint</Application>
  <PresentationFormat>Προσαρμογή</PresentationFormat>
  <Paragraphs>62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ΑΝΕΣΤΗΣ ΠΑΠΑΔΟΠΟΥΛΟΣ</dc:creator>
  <cp:lastModifiedBy>User</cp:lastModifiedBy>
  <cp:revision>9</cp:revision>
  <dcterms:created xsi:type="dcterms:W3CDTF">2024-04-05T11:58:55Z</dcterms:created>
  <dcterms:modified xsi:type="dcterms:W3CDTF">2025-05-19T17:23:25Z</dcterms:modified>
</cp:coreProperties>
</file>